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ov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like Flutter?</a:t>
            </a:r>
          </a:p>
          <a:p>
            <a:pPr marL="436562" indent="-436562">
              <a:buSzPct val="100000"/>
              <a:buAutoNum type="arabicPeriod" startAt="1"/>
            </a:pPr>
            <a:r>
              <a:t>It is very quick to put together an app -&gt; numerous testimonies of coding an app over a weekend</a:t>
            </a:r>
          </a:p>
          <a:p>
            <a:pPr marL="436562" indent="-436562">
              <a:buSzPct val="100000"/>
              <a:buAutoNum type="arabicPeriod" startAt="1"/>
            </a:pPr>
            <a:r>
              <a:t>It is intuitive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not run </a:t>
            </a:r>
          </a:p>
          <a:p>
            <a:pPr marL="228600" indent="-228600">
              <a:buSzPct val="100000"/>
              <a:buChar char="•"/>
            </a:pPr>
            <a:r>
              <a:t>Add a Column child to the Card - it takes a list of children widgets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Create a new assets folder and add images</a:t>
            </a:r>
          </a:p>
          <a:p>
            <a:pPr marL="228600" indent="-228600">
              <a:buSzPct val="100000"/>
              <a:buChar char="•"/>
            </a:pPr>
            <a:r>
              <a:t>Modify pubspec.yaml file and uncomment.</a:t>
            </a:r>
          </a:p>
          <a:p>
            <a:pPr marL="228600" indent="-228600">
              <a:buSzPct val="100000"/>
              <a:buChar char="•"/>
            </a:pPr>
            <a:r>
              <a:t>    #assets</a:t>
            </a:r>
          </a:p>
          <a:p>
            <a:pPr marL="228600" indent="-228600">
              <a:buSzPct val="100000"/>
              <a:buChar char="•"/>
            </a:pPr>
            <a:r>
              <a:t>    #- images/a_dot_burr.jpeg</a:t>
            </a:r>
          </a:p>
          <a:p>
            <a:pPr marL="228600" indent="-228600">
              <a:buSzPct val="100000"/>
              <a:buChar char="•"/>
            </a:pPr>
          </a:p>
          <a:p>
            <a:pPr marL="228600" indent="-228600">
              <a:buSzPct val="100000"/>
              <a:buChar char="•"/>
            </a:pPr>
            <a:r>
              <a:t>Change images files to,</a:t>
            </a:r>
          </a:p>
          <a:p>
            <a:pPr marL="228600" indent="-228600">
              <a:buSzPct val="100000"/>
              <a:buChar char="•"/>
            </a:pPr>
            <a:r>
              <a:t>- assets/GDGWindsor.png</a:t>
            </a:r>
          </a:p>
          <a:p>
            <a:pPr marL="228600" indent="-228600">
              <a:buSzPct val="100000"/>
              <a:buChar char="•"/>
            </a:pPr>
            <a:r>
              <a:t>- assets/Google.png</a:t>
            </a:r>
          </a:p>
          <a:p>
            <a:pPr marL="228600" indent="-228600">
              <a:buSzPct val="100000"/>
              <a:buChar char="•"/>
            </a:pPr>
            <a:r>
              <a:t>- assets/WindsorDevFest.png</a:t>
            </a:r>
          </a:p>
          <a:p>
            <a:pPr marL="228600" indent="-228600">
              <a:buSzPct val="100000"/>
              <a:buChar char="•"/>
            </a:pPr>
          </a:p>
          <a:p>
            <a:pPr marL="228600" indent="-228600">
              <a:buSzPct val="100000"/>
              <a:buChar char="•"/>
            </a:pPr>
            <a:r>
              <a:t>****Make sure tab indents are correct!****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not run </a:t>
            </a:r>
          </a:p>
          <a:p>
            <a:pPr marL="228600" indent="-228600">
              <a:buSzPct val="100000"/>
              <a:buChar char="•"/>
            </a:pPr>
            <a:r>
              <a:t>Add a Column child to the Card - it takes a list of children widgets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pPr/>
            <a:r>
              <a:t>This will run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pPr/>
            <a:r>
              <a:t>This will run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Listview makes the screen scalable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Stack gives us absolution positioning of it’s children widgets</a:t>
            </a:r>
          </a:p>
          <a:p>
            <a:pPr marL="228600" indent="-228600">
              <a:buSzPct val="100000"/>
              <a:buChar char="•"/>
            </a:pPr>
            <a:r>
              <a:t>This will allow us to get the Floating Action Button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This will all us to get the Floating Action Button</a:t>
            </a:r>
          </a:p>
          <a:p>
            <a:pPr marL="228600" indent="-228600">
              <a:buSzPct val="100000"/>
              <a:buChar char="•"/>
            </a:pPr>
            <a:r>
              <a:t>Look at the position of it although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Position of FAB fixed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run </a:t>
            </a:r>
          </a:p>
          <a:p>
            <a:pPr marL="228600" indent="-228600">
              <a:buSzPct val="100000"/>
              <a:buChar char="•"/>
            </a:pPr>
            <a:r>
              <a:t>Private or Instance variables use the prefix _ as shown with _listOfImagesForScreen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.idea - Android Studio directory</a:t>
            </a:r>
          </a:p>
          <a:p>
            <a:pPr/>
            <a:r>
              <a:t>Android - Android build tools</a:t>
            </a:r>
          </a:p>
          <a:p>
            <a:pPr/>
            <a:r>
              <a:t>Assets - where you store images, fonts, etc.</a:t>
            </a:r>
          </a:p>
          <a:p>
            <a:pPr/>
            <a:r>
              <a:t>Build - where the final build goes</a:t>
            </a:r>
          </a:p>
          <a:p>
            <a:pPr/>
            <a:r>
              <a:t>iOS - iOS build tools</a:t>
            </a:r>
          </a:p>
          <a:p>
            <a:pPr/>
            <a:r>
              <a:t>Lib - your DART code goes here</a:t>
            </a:r>
          </a:p>
          <a:p>
            <a:pPr/>
            <a:r>
              <a:t>Test - any unit tests/automation goes here</a:t>
            </a:r>
          </a:p>
          <a:p>
            <a:pPr/>
            <a:r>
              <a:t>Pubspec.yaml -&gt; config for your project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6" name="Shape 3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*** Added a call in the Button Pressed Handler to call this when pressed</a:t>
            </a:r>
          </a:p>
          <a:p>
            <a:pPr marL="228600" indent="-228600">
              <a:buSzPct val="100000"/>
              <a:buChar char="•"/>
            </a:pPr>
            <a:r>
              <a:t>Wired up the Button Pressed Handler - but it only prints the list to the console</a:t>
            </a:r>
          </a:p>
          <a:p>
            <a:pPr marL="228600" indent="-228600">
              <a:buSzPct val="100000"/>
              <a:buChar char="•"/>
            </a:pPr>
            <a:r>
              <a:t>Run this to see!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6" name="Shape 4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Stateful Classes hold state and return an object of type state</a:t>
            </a:r>
          </a:p>
          <a:p>
            <a:pPr marL="228600" indent="-228600">
              <a:buSzPct val="100000"/>
              <a:buChar char="•"/>
            </a:pPr>
            <a:r>
              <a:t>***Show where this is in the code</a:t>
            </a:r>
          </a:p>
          <a:p>
            <a:pPr marL="228600" indent="-228600">
              <a:buSzPct val="100000"/>
              <a:buChar char="•"/>
            </a:pPr>
            <a:r>
              <a:t>Not ready to run yet!!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hape 4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Iterate over the List of Images every time state changes and redraw the list</a:t>
            </a:r>
          </a:p>
          <a:p>
            <a:pPr marL="228600" indent="-228600">
              <a:buSzPct val="100000"/>
              <a:buChar char="•"/>
            </a:pPr>
            <a:r>
              <a:t>This will run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5" name="Shape 4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Iterate over the List of Images every time state changes and redraw the list</a:t>
            </a:r>
          </a:p>
          <a:p>
            <a:pPr marL="228600" indent="-228600">
              <a:buSzPct val="100000"/>
              <a:buChar char="•"/>
            </a:pPr>
            <a:r>
              <a:t>This will run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Shape 4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Iterate over the List of Images every time state changes and redraw the list</a:t>
            </a:r>
          </a:p>
          <a:p>
            <a:pPr marL="228600" indent="-228600">
              <a:buSzPct val="100000"/>
              <a:buChar char="•"/>
            </a:pPr>
            <a:r>
              <a:t>This will run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like Flutter?</a:t>
            </a:r>
          </a:p>
          <a:p>
            <a:pPr marL="436562" indent="-436562">
              <a:buSzPct val="100000"/>
              <a:buAutoNum type="arabicPeriod" startAt="1"/>
            </a:pPr>
            <a:r>
              <a:t>It is very quick to put together an app -&gt; numerous testimonies of coding an app over a weekend</a:t>
            </a:r>
          </a:p>
          <a:p>
            <a:pPr marL="436562" indent="-436562">
              <a:buSzPct val="100000"/>
              <a:buAutoNum type="arabicPeriod" startAt="1"/>
            </a:pPr>
            <a:r>
              <a:t>It is intuitive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All Widgets have a build method</a:t>
            </a:r>
          </a:p>
          <a:p>
            <a:pPr marL="228600" indent="-228600">
              <a:buSzPct val="100000"/>
              <a:buChar char="•"/>
            </a:pPr>
            <a:r>
              <a:t>The build method draws on the screen</a:t>
            </a:r>
          </a:p>
          <a:p>
            <a:pPr marL="228600" indent="-228600">
              <a:buSzPct val="100000"/>
              <a:buChar char="•"/>
            </a:pPr>
            <a:r>
              <a:t>Stateless widgets need only a build method</a:t>
            </a:r>
          </a:p>
          <a:p>
            <a:pPr marL="228600" indent="-228600">
              <a:buSzPct val="100000"/>
              <a:buChar char="•"/>
            </a:pPr>
            <a:r>
              <a:t>Stateful widgets need more (more to come)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MaterialApp - based on Google’s Material design</a:t>
            </a:r>
          </a:p>
          <a:p>
            <a:pPr marL="228600" indent="-228600">
              <a:buSzPct val="100000"/>
              <a:buChar char="•"/>
            </a:pPr>
            <a:r>
              <a:t>This will not run yet</a:t>
            </a:r>
          </a:p>
          <a:p>
            <a:pPr marL="228600" indent="-228600">
              <a:buSzPct val="100000"/>
              <a:buChar char="•"/>
            </a:pPr>
            <a:r>
              <a:t>The MaterialApp Constructor is called with Named Parameters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 I like Flutter?</a:t>
            </a:r>
          </a:p>
          <a:p>
            <a:pPr marL="436562" indent="-436562">
              <a:buSzPct val="100000"/>
              <a:buAutoNum type="arabicPeriod" startAt="1"/>
            </a:pPr>
            <a:r>
              <a:t>It is very quick to put together an app -&gt; numerous testimonies of coding an app over a weekend</a:t>
            </a:r>
          </a:p>
          <a:p>
            <a:pPr marL="436562" indent="-436562">
              <a:buSzPct val="100000"/>
              <a:buAutoNum type="arabicPeriod" startAt="1"/>
            </a:pPr>
            <a:r>
              <a:t>It is intuitive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Everything is an object </a:t>
            </a:r>
          </a:p>
          <a:p>
            <a:pPr/>
            <a:r>
              <a:t>Classes have constructors (the first method called when an object of that class is created)</a:t>
            </a:r>
          </a:p>
          <a:p>
            <a:pPr/>
            <a:r>
              <a:t>Constructors can have Positional and Named Parameters </a:t>
            </a:r>
          </a:p>
          <a:p>
            <a:pPr/>
            <a:r>
              <a:t>Flutter Widgets heavily rely on Named Parameters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Char char="•"/>
            </a:lvl1pPr>
          </a:lstStyle>
          <a:p>
            <a:pPr/>
            <a:r>
              <a:t>Run this app - it will display the AppBar with the Text ‘Windsor-Essex DevFest’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This will not run </a:t>
            </a:r>
          </a:p>
          <a:p>
            <a:pPr marL="228600" indent="-228600">
              <a:buSzPct val="100000"/>
              <a:buChar char="•"/>
            </a:pPr>
            <a:r>
              <a:t>The Card Widget takes one child (it is a name parameter to the Constructor)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i.flutter.dev/flutter/widgets/Text/Text.html" TargetMode="External"/><Relationship Id="rId4" Type="http://schemas.openxmlformats.org/officeDocument/2006/relationships/hyperlink" Target="https://api.flutter.dev/flutter/dart-core/String-class.html" TargetMode="External"/><Relationship Id="rId5" Type="http://schemas.openxmlformats.org/officeDocument/2006/relationships/hyperlink" Target="https://api.flutter.dev/flutter/foundation/Key-class.html" TargetMode="External"/><Relationship Id="rId6" Type="http://schemas.openxmlformats.org/officeDocument/2006/relationships/hyperlink" Target="https://api.flutter.dev/flutter/painting/TextStyle-class.html" TargetMode="External"/><Relationship Id="rId7" Type="http://schemas.openxmlformats.org/officeDocument/2006/relationships/hyperlink" Target="https://api.flutter.dev/flutter/painting/StrutStyle-class.html" TargetMode="External"/><Relationship Id="rId8" Type="http://schemas.openxmlformats.org/officeDocument/2006/relationships/hyperlink" Target="https://api.flutter.dev/flutter/dart-ui/TextAlign-class.html" TargetMode="External"/><Relationship Id="rId9" Type="http://schemas.openxmlformats.org/officeDocument/2006/relationships/hyperlink" Target="https://api.flutter.dev/flutter/dart-ui/TextDirection-class.html" TargetMode="External"/><Relationship Id="rId10" Type="http://schemas.openxmlformats.org/officeDocument/2006/relationships/hyperlink" Target="https://api.flutter.dev/flutter/dart-ui/Locale-class.html" TargetMode="External"/><Relationship Id="rId11" Type="http://schemas.openxmlformats.org/officeDocument/2006/relationships/hyperlink" Target="https://api.flutter.dev/flutter/dart-core/bool-class.html" TargetMode="External"/><Relationship Id="rId12" Type="http://schemas.openxmlformats.org/officeDocument/2006/relationships/hyperlink" Target="https://api.flutter.dev/flutter/rendering/TextOverflow-class.html" TargetMode="External"/><Relationship Id="rId13" Type="http://schemas.openxmlformats.org/officeDocument/2006/relationships/hyperlink" Target="https://api.flutter.dev/flutter/dart-core/double-class.html" TargetMode="External"/><Relationship Id="rId14" Type="http://schemas.openxmlformats.org/officeDocument/2006/relationships/hyperlink" Target="https://api.flutter.dev/flutter/dart-core/int-class.html" TargetMode="External"/><Relationship Id="rId15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"/><Relationship Id="rId4" Type="http://schemas.openxmlformats.org/officeDocument/2006/relationships/image" Target="../media/image22.png"/><Relationship Id="rId5" Type="http://schemas.openxmlformats.org/officeDocument/2006/relationships/image" Target="../media/image2.tif"/><Relationship Id="rId6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1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1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1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1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n Introduction to Flutter"/>
          <p:cNvSpPr txBox="1"/>
          <p:nvPr>
            <p:ph type="ctrTitle"/>
          </p:nvPr>
        </p:nvSpPr>
        <p:spPr>
          <a:xfrm>
            <a:off x="739576" y="4669472"/>
            <a:ext cx="6626424" cy="3302001"/>
          </a:xfrm>
          <a:prstGeom prst="rect">
            <a:avLst/>
          </a:prstGeom>
        </p:spPr>
        <p:txBody>
          <a:bodyPr/>
          <a:lstStyle>
            <a:lvl1pPr algn="r" defTabSz="502412">
              <a:defRPr sz="6880"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An Introduction to Flutter</a:t>
            </a:r>
          </a:p>
        </p:txBody>
      </p:sp>
      <p:sp>
        <p:nvSpPr>
          <p:cNvPr id="120" name="Don Ward…"/>
          <p:cNvSpPr txBox="1"/>
          <p:nvPr>
            <p:ph type="subTitle" sz="quarter" idx="1"/>
          </p:nvPr>
        </p:nvSpPr>
        <p:spPr>
          <a:xfrm>
            <a:off x="-335456" y="8174787"/>
            <a:ext cx="5778645" cy="1806161"/>
          </a:xfrm>
          <a:prstGeom prst="rect">
            <a:avLst/>
          </a:prstGeom>
        </p:spPr>
        <p:txBody>
          <a:bodyPr/>
          <a:lstStyle/>
          <a:p>
            <a:pPr algn="r" defTabSz="525779">
              <a:defRPr sz="3330">
                <a:latin typeface="Rocket Sans"/>
                <a:ea typeface="Rocket Sans"/>
                <a:cs typeface="Rocket Sans"/>
                <a:sym typeface="Rocket Sans"/>
              </a:defRPr>
            </a:pPr>
            <a:r>
              <a:t>Don Ward</a:t>
            </a:r>
          </a:p>
          <a:p>
            <a:pPr algn="r" defTabSz="525779">
              <a:defRPr sz="3330">
                <a:latin typeface="Rocket Sans"/>
                <a:ea typeface="Rocket Sans"/>
                <a:cs typeface="Rocket Sans"/>
                <a:sym typeface="Rocket Sans"/>
              </a:defRPr>
            </a:pPr>
            <a:r>
              <a:t>@donwardpeng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7338" y="80569"/>
            <a:ext cx="5403973" cy="9592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8800" y="8114051"/>
            <a:ext cx="1727200" cy="142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The Project Structure"/>
          <p:cNvSpPr txBox="1"/>
          <p:nvPr>
            <p:ph type="title"/>
          </p:nvPr>
        </p:nvSpPr>
        <p:spPr>
          <a:xfrm>
            <a:off x="398318" y="431800"/>
            <a:ext cx="9653011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The Project Structure</a:t>
            </a:r>
          </a:p>
        </p:txBody>
      </p:sp>
      <p:grpSp>
        <p:nvGrpSpPr>
          <p:cNvPr id="177" name="Image"/>
          <p:cNvGrpSpPr/>
          <p:nvPr/>
        </p:nvGrpSpPr>
        <p:grpSpPr>
          <a:xfrm>
            <a:off x="4383273" y="1873233"/>
            <a:ext cx="4238254" cy="7588961"/>
            <a:chOff x="0" y="0"/>
            <a:chExt cx="4238253" cy="7588960"/>
          </a:xfrm>
        </p:grpSpPr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984254" cy="7258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238254" cy="7588961"/>
            </a:xfrm>
            <a:prstGeom prst="rect">
              <a:avLst/>
            </a:prstGeom>
            <a:effectLst/>
          </p:spPr>
        </p:pic>
      </p:grp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Let’s start from scratch"/>
          <p:cNvSpPr txBox="1"/>
          <p:nvPr>
            <p:ph type="title"/>
          </p:nvPr>
        </p:nvSpPr>
        <p:spPr>
          <a:xfrm>
            <a:off x="943946" y="1143621"/>
            <a:ext cx="8867429" cy="17526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start from scratch</a:t>
            </a:r>
          </a:p>
        </p:txBody>
      </p:sp>
      <p:sp>
        <p:nvSpPr>
          <p:cNvPr id="184" name="In VSCode, open the main.dart file…"/>
          <p:cNvSpPr txBox="1"/>
          <p:nvPr/>
        </p:nvSpPr>
        <p:spPr>
          <a:xfrm>
            <a:off x="941277" y="2401586"/>
            <a:ext cx="8158582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 startAt="1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In VSCode, open the main.dart file</a:t>
            </a:r>
          </a:p>
          <a:p>
            <a:pPr marL="476250" indent="-476250" algn="l">
              <a:buSzPct val="100000"/>
              <a:buAutoNum type="arabicPeriod" startAt="1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Wipe it clean</a:t>
            </a:r>
          </a:p>
          <a:p>
            <a:pPr marL="476250" indent="-476250" algn="l">
              <a:buSzPct val="100000"/>
              <a:buAutoNum type="arabicPeriod" startAt="1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Add the code below</a:t>
            </a:r>
          </a:p>
        </p:txBody>
      </p:sp>
      <p:grpSp>
        <p:nvGrpSpPr>
          <p:cNvPr id="187" name="//Example 1…"/>
          <p:cNvGrpSpPr/>
          <p:nvPr/>
        </p:nvGrpSpPr>
        <p:grpSpPr>
          <a:xfrm>
            <a:off x="1412081" y="4830618"/>
            <a:ext cx="10180638" cy="2870201"/>
            <a:chOff x="0" y="0"/>
            <a:chExt cx="10180637" cy="2870200"/>
          </a:xfrm>
        </p:grpSpPr>
        <p:sp>
          <p:nvSpPr>
            <p:cNvPr id="186" name="//Example 1…"/>
            <p:cNvSpPr txBox="1"/>
            <p:nvPr/>
          </p:nvSpPr>
          <p:spPr>
            <a:xfrm>
              <a:off x="127000" y="88900"/>
              <a:ext cx="9926638" cy="2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</a:t>
              </a:r>
              <a:endParaRPr i="1"/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import 'package:flutter/material.dart';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void main() {}</a:t>
              </a:r>
            </a:p>
          </p:txBody>
        </p:sp>
        <p:pic>
          <p:nvPicPr>
            <p:cNvPr id="185" name="//Example 1… //Example 1&#10;import 'package:flutter/material.dart';&#10;&#10;void main() {}&#10;" descr="//Example 1… //Example 1import 'package:flutter/material.dart';void main() {}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80638" cy="2870200"/>
            </a:xfrm>
            <a:prstGeom prst="rect">
              <a:avLst/>
            </a:prstGeom>
            <a:effectLst/>
          </p:spPr>
        </p:pic>
      </p:grpSp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Let’s attach something to the screen"/>
          <p:cNvSpPr txBox="1"/>
          <p:nvPr>
            <p:ph type="title"/>
          </p:nvPr>
        </p:nvSpPr>
        <p:spPr>
          <a:xfrm>
            <a:off x="520700" y="774700"/>
            <a:ext cx="9199910" cy="2279105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attach something to the screen</a:t>
            </a:r>
          </a:p>
        </p:txBody>
      </p:sp>
      <p:grpSp>
        <p:nvGrpSpPr>
          <p:cNvPr id="195" name="//Example 2…"/>
          <p:cNvGrpSpPr/>
          <p:nvPr/>
        </p:nvGrpSpPr>
        <p:grpSpPr>
          <a:xfrm>
            <a:off x="208111" y="4740002"/>
            <a:ext cx="12588578" cy="2870201"/>
            <a:chOff x="0" y="0"/>
            <a:chExt cx="12588577" cy="2870200"/>
          </a:xfrm>
        </p:grpSpPr>
        <p:sp>
          <p:nvSpPr>
            <p:cNvPr id="194" name="//Example 2…"/>
            <p:cNvSpPr txBox="1"/>
            <p:nvPr/>
          </p:nvSpPr>
          <p:spPr>
            <a:xfrm>
              <a:off x="127000" y="88900"/>
              <a:ext cx="12334578" cy="254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2</a:t>
              </a:r>
            </a:p>
            <a:p>
              <a:pPr algn="l" defTabSz="457200">
                <a:lnSpc>
                  <a:spcPts val="6200"/>
                </a:lnSpc>
                <a:defRPr b="0" sz="32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import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'package:flutter/material.dart'</a:t>
              </a:r>
              <a:r>
                <a:rPr>
                  <a:solidFill>
                    <a:srgbClr val="000000"/>
                  </a:solidFill>
                </a:rPr>
                <a:t>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void</a:t>
              </a:r>
              <a:r>
                <a:t> main() </a:t>
              </a:r>
              <a:r>
                <a:t>=&gt; runApp(&lt;Widget&gt;);</a:t>
              </a:r>
            </a:p>
          </p:txBody>
        </p:sp>
        <p:pic>
          <p:nvPicPr>
            <p:cNvPr id="193" name="//Example 2… //Example 2&#10;import 'package:flutter/material.dart';&#10;&#10;void main() =&gt; runApp(&lt;Widget&gt;);&#10;" descr="//Example 2… //Example 2import 'package:flutter/material.dart';void main() =&gt; runApp(&lt;Widget&gt;);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88578" cy="2870200"/>
            </a:xfrm>
            <a:prstGeom prst="rect">
              <a:avLst/>
            </a:prstGeom>
            <a:effectLst/>
          </p:spPr>
        </p:pic>
      </p:grpSp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he runApp method…"/>
          <p:cNvSpPr txBox="1"/>
          <p:nvPr/>
        </p:nvSpPr>
        <p:spPr>
          <a:xfrm>
            <a:off x="575757" y="2946400"/>
            <a:ext cx="1107573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The runApp method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In Dart, '=&gt; expr' is equivalent to {return expr};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01" y="-1"/>
            <a:ext cx="597532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‘Let’s talk about Widgets’"/>
          <p:cNvSpPr txBox="1"/>
          <p:nvPr>
            <p:ph type="title"/>
          </p:nvPr>
        </p:nvSpPr>
        <p:spPr>
          <a:xfrm>
            <a:off x="3982027" y="3492500"/>
            <a:ext cx="9047885" cy="3987800"/>
          </a:xfrm>
          <a:prstGeom prst="rect">
            <a:avLst/>
          </a:prstGeom>
        </p:spPr>
        <p:txBody>
          <a:bodyPr anchor="t"/>
          <a:lstStyle>
            <a:lvl1pPr>
              <a:defRPr i="1" sz="72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‘Let’s talk about Widgets’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7" name="Widgets"/>
          <p:cNvSpPr txBox="1"/>
          <p:nvPr>
            <p:ph type="title"/>
          </p:nvPr>
        </p:nvSpPr>
        <p:spPr>
          <a:xfrm>
            <a:off x="533400" y="914544"/>
            <a:ext cx="9819531" cy="17145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Widgets</a:t>
            </a:r>
          </a:p>
        </p:txBody>
      </p:sp>
      <p:grpSp>
        <p:nvGrpSpPr>
          <p:cNvPr id="210" name="class StatelessWidgetExample extends StatelessWidget{};…"/>
          <p:cNvGrpSpPr/>
          <p:nvPr/>
        </p:nvGrpSpPr>
        <p:grpSpPr>
          <a:xfrm>
            <a:off x="208111" y="5206981"/>
            <a:ext cx="12588578" cy="1714501"/>
            <a:chOff x="0" y="0"/>
            <a:chExt cx="12588577" cy="1714500"/>
          </a:xfrm>
        </p:grpSpPr>
        <p:sp>
          <p:nvSpPr>
            <p:cNvPr id="209" name="class StatelessWidgetExample extends StatelessWidget{};…"/>
            <p:cNvSpPr txBox="1"/>
            <p:nvPr/>
          </p:nvSpPr>
          <p:spPr>
            <a:xfrm>
              <a:off x="127000" y="88900"/>
              <a:ext cx="12334578" cy="138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StatelessWidgetExample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StatelessWidget{};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StateFullWidgetExample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StatefulWidget{};</a:t>
              </a:r>
            </a:p>
          </p:txBody>
        </p:sp>
        <p:pic>
          <p:nvPicPr>
            <p:cNvPr id="208" name="class StatelessWidgetExample extends StatelessWidget{};… class StatelessWidgetExample extends StatelessWidget{};&#10;&#10;class StateFullWidgetExample extends StatefulWidget{};" descr="class StatelessWidgetExample extends StatelessWidget{};… class StatelessWidgetExample extends StatelessWidget{};class StateFullWidgetExample extends StatefulWidget{};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588578" cy="1714500"/>
            </a:xfrm>
            <a:prstGeom prst="rect">
              <a:avLst/>
            </a:prstGeom>
            <a:effectLst/>
          </p:spPr>
        </p:pic>
      </p:grpSp>
      <p:pic>
        <p:nvPicPr>
          <p:cNvPr id="2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Everything is a Widget…"/>
          <p:cNvSpPr txBox="1"/>
          <p:nvPr/>
        </p:nvSpPr>
        <p:spPr>
          <a:xfrm>
            <a:off x="754408" y="2539473"/>
            <a:ext cx="11075730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Everything is a Widget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Stateless - display only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Stateful - maintains some internal state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Let’s create our first Widget"/>
          <p:cNvSpPr txBox="1"/>
          <p:nvPr>
            <p:ph type="title"/>
          </p:nvPr>
        </p:nvSpPr>
        <p:spPr>
          <a:xfrm>
            <a:off x="246581" y="950507"/>
            <a:ext cx="11246406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create our first Widget</a:t>
            </a:r>
          </a:p>
        </p:txBody>
      </p:sp>
      <p:grpSp>
        <p:nvGrpSpPr>
          <p:cNvPr id="219" name="//Example 3…"/>
          <p:cNvGrpSpPr/>
          <p:nvPr/>
        </p:nvGrpSpPr>
        <p:grpSpPr>
          <a:xfrm>
            <a:off x="208111" y="2510139"/>
            <a:ext cx="12588578" cy="5549901"/>
            <a:chOff x="0" y="0"/>
            <a:chExt cx="12588577" cy="5549900"/>
          </a:xfrm>
        </p:grpSpPr>
        <p:sp>
          <p:nvSpPr>
            <p:cNvPr id="218" name="//Example 3…"/>
            <p:cNvSpPr txBox="1"/>
            <p:nvPr/>
          </p:nvSpPr>
          <p:spPr>
            <a:xfrm>
              <a:off x="127000" y="88900"/>
              <a:ext cx="12334578" cy="5219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3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import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'package:flutter/material.dart'</a:t>
              </a:r>
              <a:r>
                <a:rPr>
                  <a:solidFill>
                    <a:srgbClr val="000000"/>
                  </a:solidFill>
                </a:rPr>
                <a:t>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void</a:t>
              </a:r>
              <a:r>
                <a:t> main() =&gt; runApp(MyApp());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MyApp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StatelessWidget{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00FF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@override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Widget build(BuildContext context) {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8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// TODO: implement build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00FF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return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null</a:t>
              </a:r>
              <a:r>
                <a:rPr>
                  <a:solidFill>
                    <a:srgbClr val="000000"/>
                  </a:solidFill>
                </a:rPr>
                <a:t>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</p:txBody>
        </p:sp>
        <p:pic>
          <p:nvPicPr>
            <p:cNvPr id="217" name="//Example 3… //Example 3&#10;import 'package:flutter/material.dart';&#10;&#10;void main() =&gt; runApp(MyApp());&#10;&#10;class MyApp extends StatelessWidget{&#10;  @override&#10;  Widget build(BuildContext context) {&#10;    // TODO: implement build&#10;    return null;&#10;  }&#10;}" descr="//Example 3… //Example 3import 'package:flutter/material.dart';void main() =&gt; runApp(MyApp());class MyApp extends StatelessWidget{  @override  Widget build(BuildContext context) {    // TODO: implement build    return null;  }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549900"/>
            </a:xfrm>
            <a:prstGeom prst="rect">
              <a:avLst/>
            </a:prstGeom>
            <a:effectLst/>
          </p:spPr>
        </p:pic>
      </p:grpSp>
      <p:pic>
        <p:nvPicPr>
          <p:cNvPr id="2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79545" y="7423690"/>
            <a:ext cx="2103885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Let’s add some Material Design"/>
          <p:cNvSpPr txBox="1"/>
          <p:nvPr>
            <p:ph type="title"/>
          </p:nvPr>
        </p:nvSpPr>
        <p:spPr>
          <a:xfrm>
            <a:off x="338770" y="1189603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some Material Design</a:t>
            </a:r>
          </a:p>
        </p:txBody>
      </p:sp>
      <p:grpSp>
        <p:nvGrpSpPr>
          <p:cNvPr id="229" name="//Example 4…"/>
          <p:cNvGrpSpPr/>
          <p:nvPr/>
        </p:nvGrpSpPr>
        <p:grpSpPr>
          <a:xfrm>
            <a:off x="208111" y="3149600"/>
            <a:ext cx="12588578" cy="3606801"/>
            <a:chOff x="0" y="0"/>
            <a:chExt cx="12588577" cy="3606800"/>
          </a:xfrm>
        </p:grpSpPr>
        <p:sp>
          <p:nvSpPr>
            <p:cNvPr id="228" name="//Example 4…"/>
            <p:cNvSpPr txBox="1"/>
            <p:nvPr/>
          </p:nvSpPr>
          <p:spPr>
            <a:xfrm>
              <a:off x="127000" y="88900"/>
              <a:ext cx="12334578" cy="3276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4</a:t>
              </a:r>
            </a:p>
            <a:p>
              <a:pPr algn="l" defTabSz="457200">
                <a:lnSpc>
                  <a:spcPts val="5500"/>
                </a:lnSpc>
                <a:defRPr b="0" sz="2600">
                  <a:solidFill>
                    <a:srgbClr val="0000FF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</a:t>
              </a:r>
              <a:r>
                <a:t>@override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  Widget build(BuildContext context) {</a:t>
              </a: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    </a:t>
              </a:r>
              <a:r>
                <a:rPr>
                  <a:solidFill>
                    <a:srgbClr val="0000FF"/>
                  </a:solidFill>
                </a:rPr>
                <a:t>return</a:t>
              </a:r>
              <a:r>
                <a:t> </a:t>
              </a:r>
              <a:r>
                <a:t>MaterialApp(</a:t>
              </a:r>
            </a:p>
            <a:p>
              <a:pPr algn="l" defTabSz="457200">
                <a:lnSpc>
                  <a:spcPts val="5500"/>
                </a:lnSpc>
                <a:defRPr b="0" sz="26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  title: </a:t>
              </a:r>
              <a:r>
                <a:t>‘Tech Watch Detroit’</a:t>
              </a:r>
              <a:r>
                <a:rPr>
                  <a:solidFill>
                    <a:srgbClr val="000000"/>
                  </a:solidFill>
                </a:rPr>
                <a:t>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    );</a:t>
              </a: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500"/>
                </a:lnSpc>
                <a:defRPr b="0" sz="26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</p:txBody>
        </p:sp>
        <p:pic>
          <p:nvPicPr>
            <p:cNvPr id="227" name="//Example 4… //Example 4&#10; @override&#10;  Widget build(BuildContext context) {&#10;    return MaterialApp(&#10;      title: ‘Tech Watch Detroit’,&#10;    );&#10;  }&#10;}" descr="//Example 4… //Example 4 @override  Widget build(BuildContext context) {    return MaterialApp(      title: ‘Tech Watch Detroit’,    );  }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3606800"/>
            </a:xfrm>
            <a:prstGeom prst="rect">
              <a:avLst/>
            </a:prstGeom>
            <a:effectLst/>
          </p:spPr>
        </p:pic>
      </p:grpSp>
      <p:pic>
        <p:nvPicPr>
          <p:cNvPr id="2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01" y="-1"/>
            <a:ext cx="597532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‘Let’s talk about Widgets and Constructors’"/>
          <p:cNvSpPr txBox="1"/>
          <p:nvPr>
            <p:ph type="title"/>
          </p:nvPr>
        </p:nvSpPr>
        <p:spPr>
          <a:xfrm>
            <a:off x="3982027" y="3048313"/>
            <a:ext cx="9047885" cy="3987801"/>
          </a:xfrm>
          <a:prstGeom prst="rect">
            <a:avLst/>
          </a:prstGeom>
        </p:spPr>
        <p:txBody>
          <a:bodyPr anchor="t"/>
          <a:lstStyle>
            <a:lvl1pPr>
              <a:defRPr i="1" sz="72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‘Let’s talk about Widgets and Constructors’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Widgets and Constructors"/>
          <p:cNvSpPr txBox="1"/>
          <p:nvPr>
            <p:ph type="title"/>
          </p:nvPr>
        </p:nvSpPr>
        <p:spPr>
          <a:xfrm>
            <a:off x="533400" y="927172"/>
            <a:ext cx="11480800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Widgets and Constructors</a:t>
            </a:r>
          </a:p>
        </p:txBody>
      </p:sp>
      <p:sp>
        <p:nvSpPr>
          <p:cNvPr id="243" name="Positional and Named Parameters…"/>
          <p:cNvSpPr txBox="1"/>
          <p:nvPr/>
        </p:nvSpPr>
        <p:spPr>
          <a:xfrm>
            <a:off x="735935" y="2333089"/>
            <a:ext cx="11075730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0062" indent="-500062" algn="l">
              <a:buSzPct val="145000"/>
              <a:buChar char="•"/>
              <a:defRPr b="0" sz="42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Positional and Named Parameters</a:t>
            </a:r>
          </a:p>
          <a:p>
            <a:pPr marL="500062" indent="-500062" algn="l">
              <a:buSzPct val="145000"/>
              <a:buChar char="•"/>
              <a:defRPr b="0" sz="42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Flutter -&gt; heavily relies on Named Parameters</a:t>
            </a:r>
          </a:p>
          <a:p>
            <a:pPr marL="500062" indent="-500062" algn="l">
              <a:buSzPct val="145000"/>
              <a:buChar char="•"/>
              <a:defRPr b="0" sz="42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Check out the Text Widget</a:t>
            </a: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7" name="Text(String data, { Key key, TextStyle style, StrutStyle strutStyle, TextAlign textAlign, TextDirection textDirection, Locale locale, bool softWrap, TextOverflow overflow, double textScaleFactor, int maxLines, String semanticsLabel })"/>
          <p:cNvGrpSpPr/>
          <p:nvPr/>
        </p:nvGrpSpPr>
        <p:grpSpPr>
          <a:xfrm>
            <a:off x="208111" y="5741099"/>
            <a:ext cx="12588578" cy="3352801"/>
            <a:chOff x="0" y="0"/>
            <a:chExt cx="12588577" cy="3352800"/>
          </a:xfrm>
        </p:grpSpPr>
        <p:sp>
          <p:nvSpPr>
            <p:cNvPr id="246" name="Text(String data, { Key key, TextStyle style, StrutStyle strutStyle, TextAlign textAlign, TextDirection textDirection, Locale locale, bool softWrap, TextOverflow overflow, double textScaleFactor, int maxLines, String semanticsLabel })"/>
            <p:cNvSpPr txBox="1"/>
            <p:nvPr/>
          </p:nvSpPr>
          <p:spPr>
            <a:xfrm>
              <a:off x="127000" y="88900"/>
              <a:ext cx="12334578" cy="302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ln w="0" cap="flat">
                    <a:solidFill>
                      <a:srgbClr val="0175C2"/>
                    </a:solidFill>
                    <a:prstDash val="solid"/>
                    <a:miter lim="400000"/>
                  </a:ln>
                  <a:solidFill>
                    <a:srgbClr val="0175C2"/>
                  </a:solidFill>
                  <a:hlinkClick r:id="rId3" invalidUrl="" action="" tgtFrame="" tooltip="" history="1" highlightClick="0" endSnd="0"/>
                </a:rPr>
                <a:t>Text</a:t>
              </a:r>
              <a:r>
                <a:t>(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4" invalidUrl="" action="" tgtFrame="" tooltip="" history="1" highlightClick="0" endSnd="0"/>
                </a:rPr>
                <a:t>String</a:t>
              </a:r>
              <a:r>
                <a:t> data, {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5" invalidUrl="" action="" tgtFrame="" tooltip="" history="1" highlightClick="0" endSnd="0"/>
                </a:rPr>
                <a:t>Key</a:t>
              </a:r>
              <a:r>
                <a:t> key,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6" invalidUrl="" action="" tgtFrame="" tooltip="" history="1" highlightClick="0" endSnd="0"/>
                </a:rPr>
                <a:t>TextStyle</a:t>
              </a:r>
              <a:r>
                <a:t> style,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7" invalidUrl="" action="" tgtFrame="" tooltip="" history="1" highlightClick="0" endSnd="0"/>
                </a:rPr>
                <a:t>StrutStyle</a:t>
              </a:r>
              <a:r>
                <a:t> strutStyle,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8" invalidUrl="" action="" tgtFrame="" tooltip="" history="1" highlightClick="0" endSnd="0"/>
                </a:rPr>
                <a:t>TextAlign</a:t>
              </a:r>
              <a:r>
                <a:t> textAlign,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9" invalidUrl="" action="" tgtFrame="" tooltip="" history="1" highlightClick="0" endSnd="0"/>
                </a:rPr>
                <a:t>TextDirection</a:t>
              </a:r>
              <a:r>
                <a:t> textDirection,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0" invalidUrl="" action="" tgtFrame="" tooltip="" history="1" highlightClick="0" endSnd="0"/>
                </a:rPr>
                <a:t>Locale</a:t>
              </a:r>
              <a:r>
                <a:t> locale,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1" invalidUrl="" action="" tgtFrame="" tooltip="" history="1" highlightClick="0" endSnd="0"/>
                </a:rPr>
                <a:t>bool</a:t>
              </a:r>
              <a:r>
                <a:t> softWrap,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2" invalidUrl="" action="" tgtFrame="" tooltip="" history="1" highlightClick="0" endSnd="0"/>
                </a:rPr>
                <a:t>TextOverflow</a:t>
              </a:r>
              <a:r>
                <a:t> overflow,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3" invalidUrl="" action="" tgtFrame="" tooltip="" history="1" highlightClick="0" endSnd="0"/>
                </a:rPr>
                <a:t>double</a:t>
              </a:r>
              <a:r>
                <a:t> textScaleFactor,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14" invalidUrl="" action="" tgtFrame="" tooltip="" history="1" highlightClick="0" endSnd="0"/>
                </a:rPr>
                <a:t>int</a:t>
              </a:r>
              <a:r>
                <a:t> maxLines, </a:t>
              </a:r>
              <a:r>
                <a:rPr>
                  <a:ln w="0" cap="flat">
                    <a:solidFill>
                      <a:srgbClr val="4674A2"/>
                    </a:solidFill>
                    <a:prstDash val="solid"/>
                    <a:miter lim="400000"/>
                  </a:ln>
                  <a:solidFill>
                    <a:srgbClr val="4674A2"/>
                  </a:solidFill>
                  <a:hlinkClick r:id="rId4" invalidUrl="" action="" tgtFrame="" tooltip="" history="1" highlightClick="0" endSnd="0"/>
                </a:rPr>
                <a:t>String</a:t>
              </a:r>
              <a:r>
                <a:t> semanticsLabel })</a:t>
              </a:r>
            </a:p>
          </p:txBody>
        </p:sp>
        <p:pic>
          <p:nvPicPr>
            <p:cNvPr id="245" name="Text(String data, { Key key, TextStyle style, StrutStyle strutStyle, TextAlign textAlign, TextDirection textDirection, Locale locale, bool softWrap, TextOverflow overflow, double textScaleFactor, int maxLines, String semanticsLabel }) Text(String data, { Key key, TextStyle style, StrutStyle strutStyle, TextAlign textAlign, TextDirection textDirection, Locale locale, bool softWrap, TextOverflow overflow, double textScaleFactor, int maxLines, String semanticsLabel })" descr="Text(String data, { Key key, TextStyle style, StrutStyle strutStyle, TextAlign textAlign, TextDirection textDirection, Locale locale, bool softWrap, TextOverflow overflow, double textScaleFactor, int maxLines, String semanticsLabel }) Text(String data, { Key key, TextStyle style, StrutStyle strutStyle, TextAlign textAlign, TextDirection textDirection, Locale locale, bool softWrap, TextOverflow overflow, double textScaleFactor, int maxLines, String semanticsLabel })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0"/>
              <a:ext cx="12588578" cy="3352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What do we do first?"/>
          <p:cNvSpPr txBox="1"/>
          <p:nvPr>
            <p:ph type="title"/>
          </p:nvPr>
        </p:nvSpPr>
        <p:spPr>
          <a:xfrm>
            <a:off x="350201" y="635000"/>
            <a:ext cx="8111325" cy="39878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do we do first?</a:t>
            </a:r>
          </a:p>
        </p:txBody>
      </p:sp>
      <p:sp>
        <p:nvSpPr>
          <p:cNvPr id="252" name="Add a Card per Image…"/>
          <p:cNvSpPr txBox="1"/>
          <p:nvPr>
            <p:ph type="body" sz="half" idx="1"/>
          </p:nvPr>
        </p:nvSpPr>
        <p:spPr>
          <a:xfrm>
            <a:off x="492492" y="4902200"/>
            <a:ext cx="7852143" cy="4114800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  <a:defRPr>
                <a:latin typeface="Rocket Sans"/>
                <a:ea typeface="Rocket Sans"/>
                <a:cs typeface="Rocket Sans"/>
                <a:sym typeface="Rocket Sans"/>
              </a:defRPr>
            </a:pPr>
            <a:r>
              <a:t>Add a Card per Image</a:t>
            </a:r>
          </a:p>
          <a:p>
            <a:pPr marL="513953" indent="-513953" algn="l">
              <a:buSzPct val="145000"/>
              <a:buChar char="•"/>
              <a:defRPr>
                <a:latin typeface="Rocket Sans"/>
                <a:ea typeface="Rocket Sans"/>
                <a:cs typeface="Rocket Sans"/>
                <a:sym typeface="Rocket Sans"/>
              </a:defRPr>
            </a:pPr>
            <a:r>
              <a:t>Add a Floating Action Button</a:t>
            </a: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460"/>
            <a:ext cx="13004801" cy="2267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5816" y="-1"/>
            <a:ext cx="459271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"/>
          <p:cNvSpPr/>
          <p:nvPr/>
        </p:nvSpPr>
        <p:spPr>
          <a:xfrm>
            <a:off x="-14261" y="1104"/>
            <a:ext cx="9492543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6" name="Who am I?"/>
          <p:cNvSpPr txBox="1"/>
          <p:nvPr>
            <p:ph type="ctrTitle"/>
          </p:nvPr>
        </p:nvSpPr>
        <p:spPr>
          <a:xfrm>
            <a:off x="643114" y="759959"/>
            <a:ext cx="10464801" cy="155379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Who am I?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3369" y="6738825"/>
            <a:ext cx="3173117" cy="261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Led Quicken Loans Mobile Team for a few years…"/>
          <p:cNvSpPr txBox="1"/>
          <p:nvPr/>
        </p:nvSpPr>
        <p:spPr>
          <a:xfrm>
            <a:off x="542388" y="2578099"/>
            <a:ext cx="8979503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66750" indent="-666750" algn="l" defTabSz="457200">
              <a:lnSpc>
                <a:spcPts val="7600"/>
              </a:lnSpc>
              <a:buSzPct val="145000"/>
              <a:buChar char="•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Led Quicken Loans Mobile Team for a few years </a:t>
            </a:r>
          </a:p>
          <a:p>
            <a:pPr marL="666750" indent="-666750" algn="l" defTabSz="457200">
              <a:lnSpc>
                <a:spcPts val="7600"/>
              </a:lnSpc>
              <a:buSzPct val="145000"/>
              <a:buChar char="•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Founder and Co-Lead GDG Detroit for 7 years</a:t>
            </a:r>
          </a:p>
          <a:p>
            <a:pPr marL="666750" indent="-666750" algn="l" defTabSz="457200">
              <a:lnSpc>
                <a:spcPts val="7600"/>
              </a:lnSpc>
              <a:buSzPct val="145000"/>
              <a:buChar char="•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Founder and Leader of GDG Windsor ~ 1 year</a:t>
            </a:r>
            <a:br/>
          </a:p>
          <a:p>
            <a:pPr algn="l" defTabSz="457200">
              <a:lnSpc>
                <a:spcPts val="6200"/>
              </a:lnSpc>
              <a:defRPr b="0" sz="4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</a:p>
        </p:txBody>
      </p:sp>
      <p:pic>
        <p:nvPicPr>
          <p:cNvPr id="130" name="kLZi_C0T7ep1CaFxsdUms2Qs2jFpMn01ZwNuHXu5hONYZTgpuIh5CEUnhwLJuVj191drgz4zzc2OLtAYadX2N0U4pZaXNcx6Y4joBUE3Qjt8utZB3lvEmYOBxvX58pwzWJIMQ2szc6o.png" descr="kLZi_C0T7ep1CaFxsdUms2Qs2jFpMn01ZwNuHXu5hONYZTgpuIh5CEUnhwLJuVj191drgz4zzc2OLtAYadX2N0U4pZaXNcx6Y4joBUE3Qjt8utZB3lvEmYOBxvX58pwzWJIMQ2szc6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009" y="5220516"/>
            <a:ext cx="2973836" cy="760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Add a Scaffold for the Screen"/>
          <p:cNvSpPr txBox="1"/>
          <p:nvPr>
            <p:ph type="title"/>
          </p:nvPr>
        </p:nvSpPr>
        <p:spPr>
          <a:xfrm>
            <a:off x="394084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a Scaffold for the Screen</a:t>
            </a:r>
          </a:p>
        </p:txBody>
      </p:sp>
      <p:grpSp>
        <p:nvGrpSpPr>
          <p:cNvPr id="261" name="//Example 5…"/>
          <p:cNvGrpSpPr/>
          <p:nvPr/>
        </p:nvGrpSpPr>
        <p:grpSpPr>
          <a:xfrm>
            <a:off x="208111" y="2623425"/>
            <a:ext cx="12588578" cy="4914901"/>
            <a:chOff x="0" y="0"/>
            <a:chExt cx="12588577" cy="4914900"/>
          </a:xfrm>
        </p:grpSpPr>
        <p:sp>
          <p:nvSpPr>
            <p:cNvPr id="260" name="//Example 5…"/>
            <p:cNvSpPr txBox="1"/>
            <p:nvPr/>
          </p:nvSpPr>
          <p:spPr>
            <a:xfrm>
              <a:off x="127000" y="88900"/>
              <a:ext cx="12334578" cy="458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5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</a:t>
              </a:r>
              <a:r>
                <a:rPr>
                  <a:ln w="0" cap="flat">
                    <a:solidFill>
                      <a:srgbClr val="0000FF"/>
                    </a:solidFill>
                    <a:prstDash val="solid"/>
                    <a:miter lim="400000"/>
                  </a:ln>
                  <a:solidFill>
                    <a:srgbClr val="0000FF"/>
                  </a:solidFill>
                </a:rPr>
                <a:t>return</a:t>
              </a:r>
              <a:r>
                <a:t> MaterialApp(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A31515"/>
                    </a:solidFill>
                    <a:prstDash val="solid"/>
                    <a:miter lim="400000"/>
                  </a:ln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000000"/>
                  </a:solidFill>
                </a:rPr>
                <a:t>        title: </a:t>
              </a:r>
              <a:r>
                <a:t>'Detroit Tech Watch'</a:t>
              </a:r>
              <a:r>
                <a:rPr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solidFill>
                    <a:srgbClr val="000000"/>
                  </a:solidFill>
                </a:rPr>
                <a:t>,</a:t>
              </a:r>
              <a:endParaRPr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home: </a:t>
              </a:r>
              <a:r>
                <a:t>Scaffold(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appBar: AppBar(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title: Text(</a:t>
              </a:r>
              <a:r>
                <a:rPr>
                  <a:ln w="0" cap="flat">
                    <a:solidFill>
                      <a:srgbClr val="A31515"/>
                    </a:solidFill>
                    <a:prstDash val="solid"/>
                    <a:miter lim="400000"/>
                  </a:ln>
                  <a:solidFill>
                    <a:srgbClr val="A31515"/>
                  </a:solidFill>
                </a:rPr>
                <a:t>'Detroit Tech Watch'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   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</p:txBody>
        </p:sp>
        <p:pic>
          <p:nvPicPr>
            <p:cNvPr id="259" name="//Example 5… //Example 5&#10;    return MaterialApp(&#10;        title: 'Detroit Tech Watch',&#10;        home: Scaffold(&#10;          appBar: AppBar(&#10;            title: Text('Detroit Tech Watch'),&#10;          ),&#10;        ));&#10;&#10;&#10;" descr="//Example 5… //Example 5    return MaterialApp(        title: 'Detroit Tech Watch',        home: Scaffold(          appBar: AppBar(            title: Text('Detroit Tech Watch'),          ),        ))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4914900"/>
            </a:xfrm>
            <a:prstGeom prst="rect">
              <a:avLst/>
            </a:prstGeom>
            <a:effectLst/>
          </p:spPr>
        </p:pic>
      </p:grpSp>
      <p:pic>
        <p:nvPicPr>
          <p:cNvPr id="2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8" name="Add a Card to the Body"/>
          <p:cNvSpPr txBox="1"/>
          <p:nvPr>
            <p:ph type="title"/>
          </p:nvPr>
        </p:nvSpPr>
        <p:spPr>
          <a:xfrm>
            <a:off x="375646" y="1113542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a Card to the Body</a:t>
            </a:r>
          </a:p>
        </p:txBody>
      </p:sp>
      <p:grpSp>
        <p:nvGrpSpPr>
          <p:cNvPr id="271" name="//Example 6…"/>
          <p:cNvGrpSpPr/>
          <p:nvPr/>
        </p:nvGrpSpPr>
        <p:grpSpPr>
          <a:xfrm>
            <a:off x="208111" y="3206593"/>
            <a:ext cx="12588578" cy="4267201"/>
            <a:chOff x="0" y="0"/>
            <a:chExt cx="12588577" cy="4267200"/>
          </a:xfrm>
        </p:grpSpPr>
        <p:sp>
          <p:nvSpPr>
            <p:cNvPr id="270" name="//Example 6…"/>
            <p:cNvSpPr txBox="1"/>
            <p:nvPr/>
          </p:nvSpPr>
          <p:spPr>
            <a:xfrm>
              <a:off x="127000" y="88900"/>
              <a:ext cx="12334578" cy="393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6</a:t>
              </a:r>
              <a:endParaRPr i="1"/>
            </a:p>
            <a:p>
              <a:pPr lvl="1" indent="0"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  </a:t>
              </a:r>
              <a:r>
                <a:t>home: Scaffold(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appBar: AppBar(title:Text(</a:t>
              </a:r>
              <a:r>
                <a:rPr>
                  <a:ln w="0" cap="flat">
                    <a:solidFill>
                      <a:srgbClr val="A31515"/>
                    </a:solidFill>
                    <a:prstDash val="solid"/>
                    <a:miter lim="400000"/>
                  </a:ln>
                  <a:solidFill>
                    <a:srgbClr val="A31515"/>
                  </a:solidFill>
                </a:rPr>
                <a:t>'Detroit Tech Watch'</a:t>
              </a:r>
              <a:r>
                <a:t>),),</a:t>
              </a:r>
            </a:p>
            <a:p>
              <a:pPr algn="l" defTabSz="457200">
                <a:lnSpc>
                  <a:spcPts val="5700"/>
                </a:lnSpc>
                <a:defRPr b="0" sz="2800">
                  <a:ln w="0" cap="flat">
                    <a:solidFill>
                      <a:srgbClr val="000000"/>
                    </a:solidFill>
                    <a:prstDash val="solid"/>
                    <a:miter lim="400000"/>
                  </a:ln>
                  <a:latin typeface="Menlo"/>
                  <a:ea typeface="Menlo"/>
                  <a:cs typeface="Menlo"/>
                  <a:sym typeface="Menlo"/>
                </a:defRPr>
              </a:pPr>
              <a:r>
                <a:t>     body: </a:t>
              </a:r>
              <a:r>
                <a:rPr>
                  <a:ln w="0" cap="flat">
                    <a:solidFill>
                      <a:srgbClr val="FFFB00"/>
                    </a:solidFill>
                    <a:prstDash val="solid"/>
                    <a:miter lim="400000"/>
                  </a:ln>
                </a:rPr>
                <a:t>Card(child: ,));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</p:txBody>
        </p:sp>
        <p:pic>
          <p:nvPicPr>
            <p:cNvPr id="269" name="//Example 6… //Example 6&#10;  home: Scaffold(&#10;   appBar: AppBar(title:Text('Detroit Tech Watch'),),&#10;     body: Card(child: ,));&#10;  }&#10;}&#10;&#10;&#10;&#10;" descr="//Example 6… //Example 6  home: Scaffold(   appBar: AppBar(title:Text('Detroit Tech Watch'),),     body: Card(child: ,));  }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4267200"/>
            </a:xfrm>
            <a:prstGeom prst="rect">
              <a:avLst/>
            </a:prstGeom>
            <a:effectLst/>
          </p:spPr>
        </p:pic>
      </p:grpSp>
      <p:pic>
        <p:nvPicPr>
          <p:cNvPr id="2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Add a Column to the Card"/>
          <p:cNvSpPr txBox="1"/>
          <p:nvPr>
            <p:ph type="title"/>
          </p:nvPr>
        </p:nvSpPr>
        <p:spPr>
          <a:xfrm>
            <a:off x="394084" y="1317198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a Column to the Card</a:t>
            </a:r>
          </a:p>
        </p:txBody>
      </p:sp>
      <p:grpSp>
        <p:nvGrpSpPr>
          <p:cNvPr id="281" name="//Example 7…"/>
          <p:cNvGrpSpPr/>
          <p:nvPr/>
        </p:nvGrpSpPr>
        <p:grpSpPr>
          <a:xfrm>
            <a:off x="208111" y="3360746"/>
            <a:ext cx="12588578" cy="5765801"/>
            <a:chOff x="0" y="0"/>
            <a:chExt cx="12588577" cy="5765800"/>
          </a:xfrm>
        </p:grpSpPr>
        <p:sp>
          <p:nvSpPr>
            <p:cNvPr id="280" name="//Example 7…"/>
            <p:cNvSpPr txBox="1"/>
            <p:nvPr/>
          </p:nvSpPr>
          <p:spPr>
            <a:xfrm>
              <a:off x="127000" y="88900"/>
              <a:ext cx="12334578" cy="5435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6200"/>
                </a:lnSpc>
                <a:defRPr b="0" sz="32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7</a:t>
              </a:r>
              <a:endParaRPr i="1"/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home: Scaffold(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appBar: AppBar(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title: Text(</a:t>
              </a:r>
              <a:r>
                <a:rPr>
                  <a:solidFill>
                    <a:srgbClr val="A31515"/>
                  </a:solidFill>
                </a:rPr>
                <a:t>‘Detroit Tech Watch’</a:t>
              </a:r>
              <a:r>
                <a:t>),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</a:t>
              </a:r>
              <a:r>
                <a:t>body: Card(child: Column(children: &lt;Widget&gt;[],),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),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));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6200"/>
                </a:lnSpc>
                <a:defRPr b="0" sz="32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</p:txBody>
        </p:sp>
        <p:pic>
          <p:nvPicPr>
            <p:cNvPr id="279" name="//Example 7… //Example 7&#10;       home: Scaffold(&#10;          appBar: AppBar(&#10;            title: Text(‘Detroit Tech Watch’),&#10;            body: Card(child: Column(children: &lt;Widget&gt;[],),&#10;          ),&#10;        ));&#10;  }&#10;}&#10;" descr="//Example 7… //Example 7       home: Scaffold(          appBar: AppBar(            title: Text(‘Detroit Tech Watch’),            body: Card(child: Column(children: &lt;Widget&gt;[],),          ),        ));  }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765800"/>
            </a:xfrm>
            <a:prstGeom prst="rect">
              <a:avLst/>
            </a:prstGeom>
            <a:effectLst/>
          </p:spPr>
        </p:pic>
      </p:grpSp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Rounded Rectangle"/>
          <p:cNvSpPr/>
          <p:nvPr/>
        </p:nvSpPr>
        <p:spPr>
          <a:xfrm>
            <a:off x="320126" y="4942541"/>
            <a:ext cx="12364548" cy="4692566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Let’s add some images to the project"/>
          <p:cNvSpPr txBox="1"/>
          <p:nvPr>
            <p:ph type="title"/>
          </p:nvPr>
        </p:nvSpPr>
        <p:spPr>
          <a:xfrm>
            <a:off x="394084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some images to the project 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2" name="Steps…"/>
          <p:cNvSpPr txBox="1"/>
          <p:nvPr/>
        </p:nvSpPr>
        <p:spPr>
          <a:xfrm>
            <a:off x="650423" y="2936668"/>
            <a:ext cx="11075731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Steps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Create a new assets folder and add images</a:t>
            </a:r>
          </a:p>
          <a:p>
            <a:pPr marL="500062" indent="-500062" algn="l">
              <a:buSzPct val="145000"/>
              <a:buChar char="•"/>
              <a:defRPr b="0" sz="36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Modify pubspec.yaml file</a:t>
            </a:r>
          </a:p>
        </p:txBody>
      </p:sp>
      <p:pic>
        <p:nvPicPr>
          <p:cNvPr id="293" name="Google.png" descr="Goog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95708" y="4996920"/>
            <a:ext cx="5109686" cy="2569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4480" y="5294924"/>
            <a:ext cx="3901280" cy="398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GDGDetroit.png" descr="GDGDetroi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10845" y="7734313"/>
            <a:ext cx="13004801" cy="997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Add a Image to the Card"/>
          <p:cNvSpPr txBox="1"/>
          <p:nvPr>
            <p:ph type="title"/>
          </p:nvPr>
        </p:nvSpPr>
        <p:spPr>
          <a:xfrm>
            <a:off x="301895" y="764064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a Image to the Card</a:t>
            </a:r>
          </a:p>
        </p:txBody>
      </p:sp>
      <p:grpSp>
        <p:nvGrpSpPr>
          <p:cNvPr id="303" name="//Example 8…"/>
          <p:cNvGrpSpPr/>
          <p:nvPr/>
        </p:nvGrpSpPr>
        <p:grpSpPr>
          <a:xfrm>
            <a:off x="152588" y="2906902"/>
            <a:ext cx="12699625" cy="4648201"/>
            <a:chOff x="0" y="0"/>
            <a:chExt cx="12699624" cy="4648200"/>
          </a:xfrm>
        </p:grpSpPr>
        <p:sp>
          <p:nvSpPr>
            <p:cNvPr id="302" name="//Example 8…"/>
            <p:cNvSpPr txBox="1"/>
            <p:nvPr/>
          </p:nvSpPr>
          <p:spPr>
            <a:xfrm>
              <a:off x="127000" y="88900"/>
              <a:ext cx="12445625" cy="431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8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body: Card(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child: Column(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</a:t>
              </a:r>
              <a:r>
                <a:t>children: &lt;Widget&gt;[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Image.asset(</a:t>
              </a:r>
              <a:r>
                <a:rPr>
                  <a:solidFill>
                    <a:srgbClr val="A31515"/>
                  </a:solidFill>
                </a:rPr>
                <a:t>‘assets/dtw.png'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],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)));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</p:txBody>
        </p:sp>
        <p:pic>
          <p:nvPicPr>
            <p:cNvPr id="301" name="//Example 8… //Example 8&#10;           body: Card(&#10;              child: Column(&#10;                children: &lt;Widget&gt;[&#10;                  Image.asset(‘assets/dtw.png'),&#10;                ],&#10;              ),&#10;            )));&#10;  }&#10;}" descr="//Example 8… //Example 8           body: Card(              child: Column(                children: &lt;Widget&gt;[                  Image.asset(‘assets/dtw.png'),                ],              ),            )));  }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699625" cy="4648200"/>
            </a:xfrm>
            <a:prstGeom prst="rect">
              <a:avLst/>
            </a:prstGeom>
            <a:effectLst/>
          </p:spPr>
        </p:pic>
      </p:grpSp>
      <p:pic>
        <p:nvPicPr>
          <p:cNvPr id="3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lide Number"/>
          <p:cNvSpPr txBox="1"/>
          <p:nvPr>
            <p:ph type="sldNum" sz="quarter" idx="2"/>
          </p:nvPr>
        </p:nvSpPr>
        <p:spPr>
          <a:xfrm>
            <a:off x="6332270" y="9296400"/>
            <a:ext cx="34026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0" name="Add some padding under the image"/>
          <p:cNvSpPr txBox="1"/>
          <p:nvPr>
            <p:ph type="title"/>
          </p:nvPr>
        </p:nvSpPr>
        <p:spPr>
          <a:xfrm>
            <a:off x="375786" y="1652298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 sz="51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some padding under the image</a:t>
            </a:r>
          </a:p>
        </p:txBody>
      </p:sp>
      <p:grpSp>
        <p:nvGrpSpPr>
          <p:cNvPr id="313" name="//Example 9…"/>
          <p:cNvGrpSpPr/>
          <p:nvPr/>
        </p:nvGrpSpPr>
        <p:grpSpPr>
          <a:xfrm>
            <a:off x="208111" y="3157798"/>
            <a:ext cx="12588578" cy="4229101"/>
            <a:chOff x="0" y="0"/>
            <a:chExt cx="12588577" cy="4229100"/>
          </a:xfrm>
        </p:grpSpPr>
        <p:sp>
          <p:nvSpPr>
            <p:cNvPr id="312" name="//Example 9…"/>
            <p:cNvSpPr txBox="1"/>
            <p:nvPr/>
          </p:nvSpPr>
          <p:spPr>
            <a:xfrm>
              <a:off x="127000" y="88900"/>
              <a:ext cx="12334578" cy="389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9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</a:t>
              </a:r>
              <a:r>
                <a:t>Padding(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padding: </a:t>
              </a:r>
              <a:r>
                <a:rPr>
                  <a:solidFill>
                    <a:srgbClr val="0000FF"/>
                  </a:solidFill>
                </a:rPr>
                <a:t>const</a:t>
              </a:r>
              <a:r>
                <a:t> EdgeInsets.all(</a:t>
              </a:r>
              <a:r>
                <a:rPr>
                  <a:solidFill>
                    <a:srgbClr val="09885A"/>
                  </a:solidFill>
                </a:rPr>
                <a:t>8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],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)));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&lt;</a:t>
              </a:r>
              <a:r>
                <a:rPr i="1"/>
                <a:t>code below here&gt;</a:t>
              </a:r>
            </a:p>
          </p:txBody>
        </p:sp>
        <p:pic>
          <p:nvPicPr>
            <p:cNvPr id="311" name="//Example 9… //Example 9&#10;&lt;code above here&gt;&#10;                   Padding(&#10;                    padding: const EdgeInsets.all(8),&#10;                  ),&#10;                ],&#10;              ),&#10;            )));&#10;&lt;code below here&gt;" descr="//Example 9… //Example 9&lt;code above here&gt;                   Padding(                    padding: const EdgeInsets.all(8),                  ),                ],              ),            )));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4229100"/>
            </a:xfrm>
            <a:prstGeom prst="rect">
              <a:avLst/>
            </a:prstGeom>
            <a:effectLst/>
          </p:spPr>
        </p:pic>
      </p:grpSp>
      <p:pic>
        <p:nvPicPr>
          <p:cNvPr id="3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0" name="Add some margin around the image in the card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Add some margin around the image in the card</a:t>
            </a:r>
          </a:p>
        </p:txBody>
      </p:sp>
      <p:grpSp>
        <p:nvGrpSpPr>
          <p:cNvPr id="323" name="//Example 10…"/>
          <p:cNvGrpSpPr/>
          <p:nvPr/>
        </p:nvGrpSpPr>
        <p:grpSpPr>
          <a:xfrm>
            <a:off x="208111" y="3348910"/>
            <a:ext cx="12588578" cy="3810001"/>
            <a:chOff x="0" y="0"/>
            <a:chExt cx="12588577" cy="3810000"/>
          </a:xfrm>
        </p:grpSpPr>
        <p:sp>
          <p:nvSpPr>
            <p:cNvPr id="322" name="//Example 10…"/>
            <p:cNvSpPr txBox="1"/>
            <p:nvPr/>
          </p:nvSpPr>
          <p:spPr>
            <a:xfrm>
              <a:off x="127000" y="88900"/>
              <a:ext cx="12334578" cy="347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10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body: Card(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</a:t>
              </a:r>
              <a:r>
                <a:t>margin:EdgeInsets.all(</a:t>
              </a:r>
              <a:r>
                <a:rPr>
                  <a:solidFill>
                    <a:srgbClr val="09885A"/>
                  </a:solidFill>
                </a:rPr>
                <a:t>8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child: Column(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children: &lt;Widget&gt;[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Image.asset(</a:t>
              </a:r>
              <a:r>
                <a:rPr>
                  <a:solidFill>
                    <a:srgbClr val="A31515"/>
                  </a:solidFill>
                </a:rPr>
                <a:t>‘assets/dtw.png'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&lt;</a:t>
              </a:r>
              <a:r>
                <a:rPr i="1"/>
                <a:t>code below here&gt;</a:t>
              </a:r>
            </a:p>
          </p:txBody>
        </p:sp>
        <p:pic>
          <p:nvPicPr>
            <p:cNvPr id="321" name="//Example 10… //Example 10&#10;&lt;code above here&gt;&#10;    body: Card(&#10;              margin:EdgeInsets.all(8),&#10;              child: Column(&#10;                children: &lt;Widget&gt;[&#10;                  Image.asset(‘assets/dtw.png'),&#10;                 &lt;code below here&gt;" descr="//Example 10… //Example 10&lt;code above here&gt;    body: Card(              margin:EdgeInsets.all(8),              child: Column(                children: &lt;Widget&gt;[                  Image.asset(‘assets/dtw.png'),                 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3810000"/>
            </a:xfrm>
            <a:prstGeom prst="rect">
              <a:avLst/>
            </a:prstGeom>
            <a:effectLst/>
          </p:spPr>
        </p:pic>
      </p:grpSp>
      <p:pic>
        <p:nvPicPr>
          <p:cNvPr id="3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0" name="Wrap it in a ListView"/>
          <p:cNvSpPr txBox="1"/>
          <p:nvPr>
            <p:ph type="title"/>
          </p:nvPr>
        </p:nvSpPr>
        <p:spPr>
          <a:xfrm>
            <a:off x="357208" y="1243447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Wrap it in a ListView</a:t>
            </a:r>
          </a:p>
        </p:txBody>
      </p:sp>
      <p:grpSp>
        <p:nvGrpSpPr>
          <p:cNvPr id="333" name="//Example 11…"/>
          <p:cNvGrpSpPr/>
          <p:nvPr/>
        </p:nvGrpSpPr>
        <p:grpSpPr>
          <a:xfrm>
            <a:off x="208111" y="2768599"/>
            <a:ext cx="12588578" cy="4114801"/>
            <a:chOff x="0" y="0"/>
            <a:chExt cx="12588577" cy="4114800"/>
          </a:xfrm>
        </p:grpSpPr>
        <p:sp>
          <p:nvSpPr>
            <p:cNvPr id="332" name="//Example 11…"/>
            <p:cNvSpPr txBox="1"/>
            <p:nvPr/>
          </p:nvSpPr>
          <p:spPr>
            <a:xfrm>
              <a:off x="127000" y="88900"/>
              <a:ext cx="12334578" cy="378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11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</a:t>
              </a:r>
              <a:r>
                <a:t>body: ListView(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children: &lt;Widget&gt;[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Card(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margin: EdgeInsets.all(</a:t>
              </a:r>
              <a:r>
                <a:rPr>
                  <a:solidFill>
                    <a:srgbClr val="09885A"/>
                  </a:solidFill>
                </a:rPr>
                <a:t>8</a:t>
              </a:r>
              <a:r>
                <a:t>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child: Column(</a:t>
              </a: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&lt;</a:t>
              </a:r>
              <a:r>
                <a:rPr i="1"/>
                <a:t>code below here&gt;</a:t>
              </a:r>
            </a:p>
          </p:txBody>
        </p:sp>
        <p:pic>
          <p:nvPicPr>
            <p:cNvPr id="331" name="//Example 11… //Example 11&#10;&lt;code above here&gt;&#10;           body: ListView(&#10;              children: &lt;Widget&gt;[&#10;                Card(&#10;                  margin: EdgeInsets.all(8),&#10;                  child: Column(&#10;                &#10;&lt;code below here&gt;" descr="//Example 11… //Example 11&lt;code above here&gt;           body: ListView(              children: &lt;Widget&gt;[                Card(                  margin: EdgeInsets.all(8),                  child: Column(                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4114800"/>
            </a:xfrm>
            <a:prstGeom prst="rect">
              <a:avLst/>
            </a:prstGeom>
            <a:effectLst/>
          </p:spPr>
        </p:pic>
      </p:grpSp>
      <p:pic>
        <p:nvPicPr>
          <p:cNvPr id="3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Wrap it in a Stack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Wrap it in a Stack</a:t>
            </a:r>
          </a:p>
        </p:txBody>
      </p:sp>
      <p:sp>
        <p:nvSpPr>
          <p:cNvPr id="341" name="//Example 12…"/>
          <p:cNvSpPr txBox="1"/>
          <p:nvPr/>
        </p:nvSpPr>
        <p:spPr>
          <a:xfrm>
            <a:off x="335111" y="2391896"/>
            <a:ext cx="12334578" cy="5461001"/>
          </a:xfrm>
          <a:prstGeom prst="rect">
            <a:avLst/>
          </a:prstGeom>
          <a:solidFill>
            <a:srgbClr val="FFFFFF"/>
          </a:solidFill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700"/>
              </a:lnSpc>
              <a:defRPr b="0" sz="2800">
                <a:solidFill>
                  <a:srgbClr val="A9A9A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</a:t>
            </a:r>
            <a:r>
              <a:rPr i="1"/>
              <a:t>/Example 12</a:t>
            </a:r>
            <a:endParaRPr i="1"/>
          </a:p>
          <a:p>
            <a:pPr algn="l" defTabSz="457200">
              <a:lnSpc>
                <a:spcPts val="5700"/>
              </a:lnSpc>
              <a:defRPr b="0" sz="2800">
                <a:solidFill>
                  <a:srgbClr val="A9A9A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/>
              <a:t>&lt;code above here&gt;</a:t>
            </a:r>
            <a:endParaRPr i="1"/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home: Scaffold(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appBar: AppBar(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  title: Text(</a:t>
            </a:r>
            <a:r>
              <a:rPr>
                <a:solidFill>
                  <a:srgbClr val="A31515"/>
                </a:solidFill>
              </a:rPr>
              <a:t>'Windsor-Essex DevFest'</a:t>
            </a:r>
            <a:r>
              <a:t>),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),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</a:t>
            </a:r>
            <a:r>
              <a:t> body: Stack(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  children: &lt;Widget&gt;[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    ListView(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  <a:r>
              <a:t>                  children: &lt;Widget&gt;[</a:t>
            </a:r>
          </a:p>
          <a:p>
            <a:pPr algn="l" defTabSz="457200">
              <a:lnSpc>
                <a:spcPts val="5700"/>
              </a:lnSpc>
              <a:defRPr b="0" sz="28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lnSpc>
                <a:spcPts val="4300"/>
              </a:lnSpc>
              <a:defRPr b="0" sz="1600"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</a:p>
          <a:p>
            <a:pPr algn="l" defTabSz="457200">
              <a:lnSpc>
                <a:spcPts val="5700"/>
              </a:lnSpc>
              <a:defRPr b="0" sz="2800">
                <a:solidFill>
                  <a:srgbClr val="A9A9A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&lt;</a:t>
            </a:r>
            <a:r>
              <a:rPr i="1"/>
              <a:t>code below here&gt;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8" name="Let’s add a FAB"/>
          <p:cNvSpPr txBox="1"/>
          <p:nvPr>
            <p:ph type="title"/>
          </p:nvPr>
        </p:nvSpPr>
        <p:spPr>
          <a:xfrm>
            <a:off x="357208" y="1335636"/>
            <a:ext cx="11588409" cy="398780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a FAB</a:t>
            </a:r>
          </a:p>
        </p:txBody>
      </p:sp>
      <p:grpSp>
        <p:nvGrpSpPr>
          <p:cNvPr id="351" name="//Example 13…"/>
          <p:cNvGrpSpPr/>
          <p:nvPr/>
        </p:nvGrpSpPr>
        <p:grpSpPr>
          <a:xfrm>
            <a:off x="208111" y="2696924"/>
            <a:ext cx="12588578" cy="5372101"/>
            <a:chOff x="0" y="0"/>
            <a:chExt cx="12588577" cy="5372100"/>
          </a:xfrm>
        </p:grpSpPr>
        <p:sp>
          <p:nvSpPr>
            <p:cNvPr id="350" name="//Example 13…"/>
            <p:cNvSpPr txBox="1"/>
            <p:nvPr/>
          </p:nvSpPr>
          <p:spPr>
            <a:xfrm>
              <a:off x="127000" y="88900"/>
              <a:ext cx="12334578" cy="504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13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&lt;Cardview 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</a:t>
              </a:r>
              <a:r>
                <a:t>FloatingActionButton(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child: </a:t>
              </a:r>
              <a:r>
                <a:rPr>
                  <a:solidFill>
                    <a:srgbClr val="0000FF"/>
                  </a:solidFill>
                </a:rPr>
                <a:t>const</a:t>
              </a:r>
              <a:r>
                <a:t> Icon(Icons.add),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onPressed: () {},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)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],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)));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&lt;</a:t>
              </a:r>
              <a:r>
                <a:rPr i="1"/>
                <a:t>code below here&gt;</a:t>
              </a:r>
            </a:p>
          </p:txBody>
        </p:sp>
        <p:pic>
          <p:nvPicPr>
            <p:cNvPr id="349" name="//Example 13… //Example 13&#10;&lt;Cardview code above here&gt;&#10;                ),&#10;                FloatingActionButton(&#10;                  child: const Icon(Icons.add),&#10;                  onPressed: () {},&#10;                )&#10;              ],&#10;            )));&#10;&#10;                &#10;&lt;code below here&gt;" descr="//Example 13… //Example 13&lt;Cardview code above here&gt;                ),                FloatingActionButton(                  child: const Icon(Icons.add),                  onPressed: () {},                )              ],            )));                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372100"/>
            </a:xfrm>
            <a:prstGeom prst="rect">
              <a:avLst/>
            </a:prstGeom>
            <a:effectLst/>
          </p:spPr>
        </p:pic>
      </p:grpSp>
      <p:pic>
        <p:nvPicPr>
          <p:cNvPr id="3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he Agenda"/>
          <p:cNvSpPr txBox="1"/>
          <p:nvPr>
            <p:ph type="ctrTitle"/>
          </p:nvPr>
        </p:nvSpPr>
        <p:spPr>
          <a:xfrm>
            <a:off x="1104059" y="759959"/>
            <a:ext cx="10464801" cy="1553794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The Agenda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What is Flutter?…"/>
          <p:cNvSpPr txBox="1"/>
          <p:nvPr/>
        </p:nvSpPr>
        <p:spPr>
          <a:xfrm>
            <a:off x="1095522" y="2844799"/>
            <a:ext cx="8979504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93750" indent="-793750" algn="l" defTabSz="457200">
              <a:lnSpc>
                <a:spcPts val="7600"/>
              </a:lnSpc>
              <a:buSzPct val="100000"/>
              <a:buAutoNum type="arabicPeriod" startAt="1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What is Flutter?</a:t>
            </a:r>
          </a:p>
          <a:p>
            <a:pPr marL="793750" indent="-793750" algn="l" defTabSz="457200">
              <a:lnSpc>
                <a:spcPts val="7600"/>
              </a:lnSpc>
              <a:buSzPct val="100000"/>
              <a:buAutoNum type="arabicPeriod" startAt="1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What is Dart?</a:t>
            </a:r>
          </a:p>
          <a:p>
            <a:pPr marL="793750" indent="-793750" algn="l" defTabSz="457200">
              <a:lnSpc>
                <a:spcPts val="7600"/>
              </a:lnSpc>
              <a:buSzPct val="100000"/>
              <a:buAutoNum type="arabicPeriod" startAt="1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Why?</a:t>
            </a:r>
          </a:p>
          <a:p>
            <a:pPr marL="793750" indent="-793750" algn="l" defTabSz="457200">
              <a:lnSpc>
                <a:spcPts val="7600"/>
              </a:lnSpc>
              <a:buSzPct val="100000"/>
              <a:buAutoNum type="arabicPeriod" startAt="1"/>
              <a:defRPr b="0" sz="4000">
                <a:ln w="0" cap="flat">
                  <a:solidFill>
                    <a:srgbClr val="424242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Let’s code!</a:t>
            </a:r>
          </a:p>
          <a:p>
            <a:pPr algn="l" defTabSz="457200">
              <a:lnSpc>
                <a:spcPts val="6200"/>
              </a:lnSpc>
              <a:defRPr b="0" sz="4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7681" y="3844650"/>
            <a:ext cx="5771259" cy="5756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084" y="8367028"/>
            <a:ext cx="2838224" cy="1113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8" name="What happened to the Floating Action Button?"/>
          <p:cNvSpPr txBox="1"/>
          <p:nvPr>
            <p:ph type="title"/>
          </p:nvPr>
        </p:nvSpPr>
        <p:spPr>
          <a:xfrm>
            <a:off x="952500" y="1524457"/>
            <a:ext cx="5334000" cy="3987801"/>
          </a:xfrm>
          <a:prstGeom prst="rect">
            <a:avLst/>
          </a:prstGeom>
        </p:spPr>
        <p:txBody>
          <a:bodyPr/>
          <a:lstStyle>
            <a:lvl1pPr algn="l" defTabSz="560831">
              <a:defRPr sz="576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happened to the Floating Action Button?</a:t>
            </a:r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8736" y="0"/>
            <a:ext cx="4603890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Arrow"/>
          <p:cNvSpPr/>
          <p:nvPr/>
        </p:nvSpPr>
        <p:spPr>
          <a:xfrm>
            <a:off x="6478156" y="1724742"/>
            <a:ext cx="2060558" cy="1016001"/>
          </a:xfrm>
          <a:prstGeom prst="rightArrow">
            <a:avLst>
              <a:gd name="adj1" fmla="val 32000"/>
              <a:gd name="adj2" fmla="val 80000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4" name="Let’s move the Floating Action Button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move the Floating Action Button</a:t>
            </a:r>
          </a:p>
        </p:txBody>
      </p:sp>
      <p:grpSp>
        <p:nvGrpSpPr>
          <p:cNvPr id="367" name="//Example 14…"/>
          <p:cNvGrpSpPr/>
          <p:nvPr/>
        </p:nvGrpSpPr>
        <p:grpSpPr>
          <a:xfrm>
            <a:off x="208111" y="2787837"/>
            <a:ext cx="12588578" cy="5486401"/>
            <a:chOff x="0" y="0"/>
            <a:chExt cx="12588577" cy="5486400"/>
          </a:xfrm>
        </p:grpSpPr>
        <p:sp>
          <p:nvSpPr>
            <p:cNvPr id="366" name="//Example 14…"/>
            <p:cNvSpPr txBox="1"/>
            <p:nvPr/>
          </p:nvSpPr>
          <p:spPr>
            <a:xfrm>
              <a:off x="127000" y="88900"/>
              <a:ext cx="12334578" cy="515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14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&lt;Cardview code above here&gt;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</a:t>
              </a:r>
              <a:r>
                <a:t>Positioned(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bottom: </a:t>
              </a:r>
              <a:r>
                <a:rPr>
                  <a:solidFill>
                    <a:srgbClr val="09885A"/>
                  </a:solidFill>
                </a:rPr>
                <a:t>16.0</a:t>
              </a:r>
              <a:r>
                <a:t>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right: </a:t>
              </a:r>
              <a:r>
                <a:rPr>
                  <a:solidFill>
                    <a:srgbClr val="09885A"/>
                  </a:solidFill>
                </a:rPr>
                <a:t>16.0</a:t>
              </a:r>
              <a:r>
                <a:t>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child: FloatingActionButton(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  child: </a:t>
              </a:r>
              <a:r>
                <a:rPr>
                  <a:solidFill>
                    <a:srgbClr val="0000FF"/>
                  </a:solidFill>
                </a:rPr>
                <a:t>const</a:t>
              </a:r>
              <a:r>
                <a:t> Icon(Icons.add),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  onPressed: () {},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      ))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  ],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    )));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&lt;</a:t>
              </a:r>
              <a:r>
                <a:rPr i="1"/>
                <a:t>code below here&gt;</a:t>
              </a:r>
            </a:p>
          </p:txBody>
        </p:sp>
        <p:pic>
          <p:nvPicPr>
            <p:cNvPr id="365" name="//Example 14… //Example 14&#10;&lt;Cardview code above here&gt;&#10;              Positioned(&#10;                    bottom: 16.0,&#10;                    right: 16.0,&#10;                    child: FloatingActionButton(&#10;                      child: const Icon(Icons.add),&#10;                      onPressed: () {},&#10;                    ))&#10;              ],&#10;            )));&#10;&lt;code below here&gt;" descr="//Example 14… //Example 14&lt;Cardview code above here&gt;              Positioned(                    bottom: 16.0,                    right: 16.0,                    child: FloatingActionButton(                      child: const Icon(Icons.add),                      onPressed: () {},                    ))              ],            )));&lt;code below here&gt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486400"/>
            </a:xfrm>
            <a:prstGeom prst="rect">
              <a:avLst/>
            </a:prstGeom>
            <a:effectLst/>
          </p:spPr>
        </p:pic>
      </p:grpSp>
      <p:pic>
        <p:nvPicPr>
          <p:cNvPr id="3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4" name="Everything is in place now - let’s wire up the button and images to the list"/>
          <p:cNvSpPr txBox="1"/>
          <p:nvPr>
            <p:ph type="title"/>
          </p:nvPr>
        </p:nvSpPr>
        <p:spPr>
          <a:xfrm>
            <a:off x="952500" y="1028693"/>
            <a:ext cx="11099800" cy="347644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Everything is in place now - let’s wire up the button and images to the list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WARNING: BOILERPLATE CODE AHEAD"/>
          <p:cNvSpPr txBox="1"/>
          <p:nvPr/>
        </p:nvSpPr>
        <p:spPr>
          <a:xfrm>
            <a:off x="2370787" y="5070240"/>
            <a:ext cx="8263226" cy="40894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90000"/>
            </a:schemeClr>
          </a:solidFill>
          <a:ln w="25400">
            <a:solidFill>
              <a:srgbClr val="808785">
                <a:alpha val="9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2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>
              <a:defRPr sz="42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>
              <a:defRPr sz="42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WARNING: BOILERPLATE CODE AHEAD</a:t>
            </a:r>
          </a:p>
          <a:p>
            <a:pPr>
              <a:defRPr sz="42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9" name="Let’s add some constants for the Images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some constants for the Images</a:t>
            </a:r>
          </a:p>
        </p:txBody>
      </p:sp>
      <p:grpSp>
        <p:nvGrpSpPr>
          <p:cNvPr id="382" name="//Example 15…"/>
          <p:cNvGrpSpPr/>
          <p:nvPr/>
        </p:nvGrpSpPr>
        <p:grpSpPr>
          <a:xfrm>
            <a:off x="208111" y="3025972"/>
            <a:ext cx="12588578" cy="5905501"/>
            <a:chOff x="0" y="0"/>
            <a:chExt cx="12588577" cy="5905500"/>
          </a:xfrm>
        </p:grpSpPr>
        <p:sp>
          <p:nvSpPr>
            <p:cNvPr id="381" name="//Example 15…"/>
            <p:cNvSpPr txBox="1"/>
            <p:nvPr/>
          </p:nvSpPr>
          <p:spPr>
            <a:xfrm>
              <a:off x="127000" y="88900"/>
              <a:ext cx="12334578" cy="557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15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MyApp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StatelessWidget {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8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// Declare a set list of images to cycle through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</a:t>
              </a:r>
              <a:r>
                <a:rPr>
                  <a:solidFill>
                    <a:srgbClr val="0000FF"/>
                  </a:solidFill>
                </a:rPr>
                <a:t>final</a:t>
              </a:r>
              <a:r>
                <a:t> List&lt;Image&gt; _itemImages = [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Image.asset(</a:t>
              </a:r>
              <a:r>
                <a:t>'assets/Google.png'</a:t>
              </a:r>
              <a:r>
                <a:rPr>
                  <a:solidFill>
                    <a:srgbClr val="000000"/>
                  </a:solidFill>
                </a:rPr>
                <a:t>),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Image.asset(</a:t>
              </a:r>
              <a:r>
                <a:t>'assets/dtw.png'</a:t>
              </a:r>
              <a:r>
                <a:rPr>
                  <a:solidFill>
                    <a:srgbClr val="000000"/>
                  </a:solidFill>
                </a:rPr>
                <a:t>),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31515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  Image.asset(</a:t>
              </a:r>
              <a:r>
                <a:t>‘assets/GDGDetroit.png'</a:t>
              </a:r>
              <a:r>
                <a:rPr>
                  <a:solidFill>
                    <a:srgbClr val="000000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];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int</a:t>
              </a:r>
              <a:r>
                <a:t> _index = </a:t>
              </a:r>
              <a:r>
                <a:rPr>
                  <a:solidFill>
                    <a:srgbClr val="09885A"/>
                  </a:solidFill>
                </a:rPr>
                <a:t>0</a:t>
              </a:r>
              <a:r>
                <a:t>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List&lt;Image&gt; _listOfImagesForScreen = [];</a:t>
              </a:r>
            </a:p>
          </p:txBody>
        </p:sp>
        <p:pic>
          <p:nvPicPr>
            <p:cNvPr id="380" name="//Example 15… //Example 15&#10;class MyApp extends StatelessWidget {&#10;&#10;// Declare a set list of images to cycle through&#10;  final List&lt;Image&gt; _itemImages = [&#10;    Image.asset('assets/Google.png'),&#10;    Image.asset('assets/dtw.png'),&#10;    Image.asset(‘assets/GDGDetroit.png')&#10;  ];&#10;&#10;int _index = 0;&#10;List&lt;Image&gt; _listOfImagesForScreen = [];&#10;" descr="//Example 15… //Example 15class MyApp extends StatelessWidget {// Declare a set list of images to cycle through  final List&lt;Image&gt; _itemImages = [    Image.asset('assets/Google.png'),    Image.asset('assets/dtw.png'),    Image.asset(‘assets/GDGDetroit.png')  ];int _index = 0;List&lt;Image&gt; _listOfImagesForScreen = [];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905500"/>
            </a:xfrm>
            <a:prstGeom prst="rect">
              <a:avLst/>
            </a:prstGeom>
            <a:effectLst/>
          </p:spPr>
        </p:pic>
      </p:grpSp>
      <p:pic>
        <p:nvPicPr>
          <p:cNvPr id="3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9" name="Let’s add a button pressed handler"/>
          <p:cNvSpPr txBox="1"/>
          <p:nvPr>
            <p:ph type="title"/>
          </p:nvPr>
        </p:nvSpPr>
        <p:spPr>
          <a:xfrm>
            <a:off x="357208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add a button pressed handler</a:t>
            </a:r>
          </a:p>
        </p:txBody>
      </p:sp>
      <p:grpSp>
        <p:nvGrpSpPr>
          <p:cNvPr id="392" name="//Example 16…"/>
          <p:cNvGrpSpPr/>
          <p:nvPr/>
        </p:nvGrpSpPr>
        <p:grpSpPr>
          <a:xfrm>
            <a:off x="208111" y="2816422"/>
            <a:ext cx="12588578" cy="6324601"/>
            <a:chOff x="0" y="0"/>
            <a:chExt cx="12588577" cy="6324600"/>
          </a:xfrm>
        </p:grpSpPr>
        <p:sp>
          <p:nvSpPr>
            <p:cNvPr id="391" name="//Example 16…"/>
            <p:cNvSpPr txBox="1"/>
            <p:nvPr/>
          </p:nvSpPr>
          <p:spPr>
            <a:xfrm>
              <a:off x="127000" y="88900"/>
              <a:ext cx="12334578" cy="599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16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//Add to the main class above the build method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void</a:t>
              </a:r>
              <a:r>
                <a:t> onButtonPressed() {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8000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//    setState(()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_index++;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</a:t>
              </a:r>
              <a:r>
                <a:rPr>
                  <a:solidFill>
                    <a:srgbClr val="0000FF"/>
                  </a:solidFill>
                </a:rPr>
                <a:t>if</a:t>
              </a:r>
              <a:r>
                <a:t> (_index &gt;= _itemImages.length) {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  _index = </a:t>
              </a:r>
              <a:r>
                <a:rPr>
                  <a:solidFill>
                    <a:srgbClr val="09885A"/>
                  </a:solidFill>
                </a:rPr>
                <a:t>0</a:t>
              </a:r>
              <a:r>
                <a:t>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  _listOfImagesForScreen.add(_itemImages[_index]);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print(</a:t>
              </a:r>
              <a:r>
                <a:rPr>
                  <a:solidFill>
                    <a:srgbClr val="A31515"/>
                  </a:solidFill>
                </a:rPr>
                <a:t>'Item Name = '</a:t>
              </a:r>
              <a:r>
                <a:t> + _listOfImagesForScreen.toString());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</p:txBody>
        </p:sp>
        <p:pic>
          <p:nvPicPr>
            <p:cNvPr id="390" name="//Example 16… //Example 16&#10;//Add to the main class above the build method&#10;void onButtonPressed() {&#10;//    setState(() {&#10;      _index++;&#10;      if (_index &gt;= _itemImages.length) {&#10;        _index = 0;&#10;      }&#10;      _listOfImagesForScreen.add(_itemImages[_index]);&#10;    print('Item Name = ' + _listOfImagesForScreen.toString());&#10;    }&#10;&#10;" descr="//Example 16… //Example 16//Add to the main class above the build methodvoid onButtonPressed() {//    setState(() {      _index++;      if (_index &gt;= _itemImages.length) {        _index = 0;      }      _listOfImagesForScreen.add(_itemImages[_index]);    print('Item Name = ' + _listOfImagesForScreen.toString());    }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6324600"/>
            </a:xfrm>
            <a:prstGeom prst="rect">
              <a:avLst/>
            </a:prstGeom>
            <a:effectLst/>
          </p:spPr>
        </p:pic>
      </p:grpSp>
      <p:pic>
        <p:nvPicPr>
          <p:cNvPr id="3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9" name="Boiler Plate Code Alert - Making a class Stateful"/>
          <p:cNvSpPr txBox="1"/>
          <p:nvPr>
            <p:ph type="title"/>
          </p:nvPr>
        </p:nvSpPr>
        <p:spPr>
          <a:xfrm>
            <a:off x="338770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Boiler Plate Code Alert - Making a class Stateful</a:t>
            </a:r>
          </a:p>
        </p:txBody>
      </p:sp>
      <p:grpSp>
        <p:nvGrpSpPr>
          <p:cNvPr id="402" name="//Example 17…"/>
          <p:cNvGrpSpPr/>
          <p:nvPr/>
        </p:nvGrpSpPr>
        <p:grpSpPr>
          <a:xfrm>
            <a:off x="208111" y="3031254"/>
            <a:ext cx="12588578" cy="5194301"/>
            <a:chOff x="0" y="0"/>
            <a:chExt cx="12588577" cy="5194300"/>
          </a:xfrm>
        </p:grpSpPr>
        <p:sp>
          <p:nvSpPr>
            <p:cNvPr id="401" name="//Example 17…"/>
            <p:cNvSpPr txBox="1"/>
            <p:nvPr/>
          </p:nvSpPr>
          <p:spPr>
            <a:xfrm>
              <a:off x="127000" y="88900"/>
              <a:ext cx="12334578" cy="486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17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MyApp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StatefulWidget {</a:t>
              </a:r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0000FF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@override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State&lt;StatefulWidget&gt; createState() {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  </a:t>
              </a:r>
              <a:r>
                <a:rPr>
                  <a:solidFill>
                    <a:srgbClr val="0000FF"/>
                  </a:solidFill>
                </a:rPr>
                <a:t>return</a:t>
              </a:r>
              <a:r>
                <a:t> _MyAppState();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  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t>}</a:t>
              </a: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>
                  <a:solidFill>
                    <a:srgbClr val="0000FF"/>
                  </a:solidFill>
                </a:rPr>
                <a:t>class</a:t>
              </a:r>
              <a:r>
                <a:t> _MyAppState </a:t>
              </a:r>
              <a:r>
                <a:rPr>
                  <a:solidFill>
                    <a:srgbClr val="0000FF"/>
                  </a:solidFill>
                </a:rPr>
                <a:t>extends</a:t>
              </a:r>
              <a:r>
                <a:t> State&lt;MyApp&gt; {</a:t>
              </a:r>
            </a:p>
            <a:p>
              <a:pPr algn="l" defTabSz="457200">
                <a:lnSpc>
                  <a:spcPts val="4300"/>
                </a:lnSpc>
                <a:defRPr b="0" sz="1600">
                  <a:latin typeface="Menlo"/>
                  <a:ea typeface="Menlo"/>
                  <a:cs typeface="Menlo"/>
                  <a:sym typeface="Menlo"/>
                </a:defRPr>
              </a:pPr>
            </a:p>
          </p:txBody>
        </p:sp>
        <p:pic>
          <p:nvPicPr>
            <p:cNvPr id="400" name="//Example 17… //Example 17&#10;&#10;class MyApp extends StatefulWidget {&#10;  @override&#10;  State&lt;StatefulWidget&gt; createState() {&#10;    return _MyAppState();&#10;  }&#10;}&#10;&#10;class _MyAppState extends State&lt;MyApp&gt; {&#10;&#10;" descr="//Example 17… //Example 17class MyApp extends StatefulWidget {  @override  State&lt;StatefulWidget&gt; createState() {    return _MyAppState();  }}class _MyAppState extends State&lt;MyApp&gt; {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5194300"/>
            </a:xfrm>
            <a:prstGeom prst="rect">
              <a:avLst/>
            </a:prstGeom>
            <a:effectLst/>
          </p:spPr>
        </p:pic>
      </p:grpSp>
      <p:pic>
        <p:nvPicPr>
          <p:cNvPr id="4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9" name="Redraw the Listview with all of the Images every time state changes"/>
          <p:cNvSpPr txBox="1"/>
          <p:nvPr>
            <p:ph type="title"/>
          </p:nvPr>
        </p:nvSpPr>
        <p:spPr>
          <a:xfrm>
            <a:off x="465770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Redraw the Listview with all of the Images every time state changes</a:t>
            </a:r>
          </a:p>
        </p:txBody>
      </p:sp>
      <p:grpSp>
        <p:nvGrpSpPr>
          <p:cNvPr id="412" name="//Example 18…"/>
          <p:cNvGrpSpPr/>
          <p:nvPr/>
        </p:nvGrpSpPr>
        <p:grpSpPr>
          <a:xfrm>
            <a:off x="208111" y="4203386"/>
            <a:ext cx="12588578" cy="2133601"/>
            <a:chOff x="0" y="0"/>
            <a:chExt cx="12588577" cy="2133600"/>
          </a:xfrm>
        </p:grpSpPr>
        <p:sp>
          <p:nvSpPr>
            <p:cNvPr id="411" name="//Example 18…"/>
            <p:cNvSpPr txBox="1"/>
            <p:nvPr/>
          </p:nvSpPr>
          <p:spPr>
            <a:xfrm>
              <a:off x="127000" y="88900"/>
              <a:ext cx="12334578" cy="180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r>
                <a:t>/</a:t>
              </a:r>
              <a:r>
                <a:rPr i="1"/>
                <a:t>/Example 18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solidFill>
                    <a:srgbClr val="A9A9A9"/>
                  </a:solidFill>
                  <a:latin typeface="Menlo"/>
                  <a:ea typeface="Menlo"/>
                  <a:cs typeface="Menlo"/>
                  <a:sym typeface="Menlo"/>
                </a:defRPr>
              </a:pP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ListView(</a:t>
              </a:r>
              <a:endParaRPr i="1"/>
            </a:p>
            <a:p>
              <a:pPr algn="l" defTabSz="457200">
                <a:lnSpc>
                  <a:spcPts val="5700"/>
                </a:lnSpc>
                <a:defRPr b="0" sz="2800">
                  <a:latin typeface="Menlo"/>
                  <a:ea typeface="Menlo"/>
                  <a:cs typeface="Menlo"/>
                  <a:sym typeface="Menlo"/>
                </a:defRPr>
              </a:pPr>
              <a:r>
                <a:rPr i="1"/>
                <a:t>           children: _listOfImagesForScreen.map((element)</a:t>
              </a:r>
            </a:p>
          </p:txBody>
        </p:sp>
        <p:pic>
          <p:nvPicPr>
            <p:cNvPr id="410" name="//Example 18… //Example 18&#10;&#10;ListView(&#10;           children: _listOfImagesForScreen.map((element)" descr="//Example 18… //Example 18ListView(           children: _listOfImagesForScreen.map((element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588578" cy="2133600"/>
            </a:xfrm>
            <a:prstGeom prst="rect">
              <a:avLst/>
            </a:prstGeom>
            <a:effectLst/>
          </p:spPr>
        </p:pic>
      </p:grpSp>
      <p:pic>
        <p:nvPicPr>
          <p:cNvPr id="4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9" name="What did we learn?"/>
          <p:cNvSpPr txBox="1"/>
          <p:nvPr>
            <p:ph type="title"/>
          </p:nvPr>
        </p:nvSpPr>
        <p:spPr>
          <a:xfrm>
            <a:off x="338770" y="635000"/>
            <a:ext cx="11588409" cy="3987800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did we learn?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42600" y="7442162"/>
            <a:ext cx="2103884" cy="210388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2" name="Command Line Tool for Flutter…"/>
          <p:cNvSpPr txBox="1"/>
          <p:nvPr/>
        </p:nvSpPr>
        <p:spPr>
          <a:xfrm>
            <a:off x="595110" y="2346979"/>
            <a:ext cx="11075730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Command Line Tool for Flutter </a:t>
            </a:r>
          </a:p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Project Structure</a:t>
            </a:r>
          </a:p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Widgets</a:t>
            </a:r>
          </a:p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Constructors and Named Parameters</a:t>
            </a:r>
          </a:p>
          <a:p>
            <a:pPr marL="500062" indent="-500062" algn="l">
              <a:buSzPct val="145000"/>
              <a:buChar char="•"/>
              <a:defRPr b="0" sz="4000">
                <a:solidFill>
                  <a:srgbClr val="EBEBEB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Stateless and Stateful Widgets</a:t>
            </a:r>
          </a:p>
        </p:txBody>
      </p:sp>
      <p:sp>
        <p:nvSpPr>
          <p:cNvPr id="423" name="https://github.com/donwardpeng/Flutter-DetTechWatch"/>
          <p:cNvSpPr txBox="1"/>
          <p:nvPr/>
        </p:nvSpPr>
        <p:spPr>
          <a:xfrm>
            <a:off x="734111" y="6464300"/>
            <a:ext cx="1153657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https://github.com/donwardpeng/Flutter-DetTechWatch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"/>
          <p:cNvSpPr/>
          <p:nvPr/>
        </p:nvSpPr>
        <p:spPr>
          <a:xfrm>
            <a:off x="-20245" y="1104"/>
            <a:ext cx="13045290" cy="975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0096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1278" y="6927836"/>
            <a:ext cx="2752317" cy="2266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7681" y="3844650"/>
            <a:ext cx="5771259" cy="5756611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Don Ward…"/>
          <p:cNvSpPr txBox="1"/>
          <p:nvPr>
            <p:ph type="body" sz="quarter" idx="1"/>
          </p:nvPr>
        </p:nvSpPr>
        <p:spPr>
          <a:xfrm>
            <a:off x="2367200" y="7243115"/>
            <a:ext cx="4023010" cy="2171461"/>
          </a:xfrm>
          <a:prstGeom prst="rect">
            <a:avLst/>
          </a:prstGeom>
        </p:spPr>
        <p:txBody>
          <a:bodyPr/>
          <a:lstStyle/>
          <a:p>
            <a:pPr algn="l">
              <a:defRPr>
                <a:latin typeface="Rocket Sans"/>
                <a:ea typeface="Rocket Sans"/>
                <a:cs typeface="Rocket Sans"/>
                <a:sym typeface="Rocket Sans"/>
              </a:defRPr>
            </a:pPr>
            <a:r>
              <a:t>Don Ward</a:t>
            </a:r>
          </a:p>
          <a:p>
            <a:pPr algn="l">
              <a:defRPr>
                <a:latin typeface="Rocket Sans"/>
                <a:ea typeface="Rocket Sans"/>
                <a:cs typeface="Rocket Sans"/>
                <a:sym typeface="Rocket Sans"/>
              </a:defRPr>
            </a:pPr>
            <a:r>
              <a:t>@donwardpeng</a:t>
            </a:r>
          </a:p>
        </p:txBody>
      </p:sp>
      <p:sp>
        <p:nvSpPr>
          <p:cNvPr id="432" name="What questions do you have for me?"/>
          <p:cNvSpPr txBox="1"/>
          <p:nvPr>
            <p:ph type="title"/>
          </p:nvPr>
        </p:nvSpPr>
        <p:spPr>
          <a:xfrm>
            <a:off x="957219" y="2031542"/>
            <a:ext cx="11090362" cy="3987801"/>
          </a:xfrm>
          <a:prstGeom prst="rect">
            <a:avLst/>
          </a:prstGeom>
        </p:spPr>
        <p:txBody>
          <a:bodyPr anchor="t"/>
          <a:lstStyle>
            <a:lvl1pPr algn="l">
              <a:defRPr sz="4900"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questions do you have for me?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at is Flutter?"/>
          <p:cNvSpPr txBox="1"/>
          <p:nvPr>
            <p:ph type="ctrTitle"/>
          </p:nvPr>
        </p:nvSpPr>
        <p:spPr>
          <a:xfrm>
            <a:off x="1104059" y="759959"/>
            <a:ext cx="10464801" cy="1553794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is Flutter?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Open Source Cross Platform Mobile Development…"/>
          <p:cNvSpPr txBox="1"/>
          <p:nvPr/>
        </p:nvSpPr>
        <p:spPr>
          <a:xfrm>
            <a:off x="873850" y="2480216"/>
            <a:ext cx="9551941" cy="664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Open Source Cross Platform Mobile Development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Announced 2015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Flutter 1.0 - Dec 2018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Flutter 1.5 - May 2019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 b="0" sz="37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Available on iOS, Android, Web, ChromeOS</a:t>
            </a:r>
          </a:p>
          <a:p>
            <a:pPr algn="l" defTabSz="457200">
              <a:lnSpc>
                <a:spcPts val="6200"/>
              </a:lnSpc>
              <a:defRPr b="0" sz="400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7681" y="3844650"/>
            <a:ext cx="5771259" cy="5756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193" y="8330083"/>
            <a:ext cx="2838225" cy="1113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 Dart?"/>
          <p:cNvSpPr txBox="1"/>
          <p:nvPr>
            <p:ph type="title"/>
          </p:nvPr>
        </p:nvSpPr>
        <p:spPr>
          <a:xfrm>
            <a:off x="952500" y="635000"/>
            <a:ext cx="9047885" cy="3987800"/>
          </a:xfrm>
          <a:prstGeom prst="rect">
            <a:avLst/>
          </a:prstGeom>
        </p:spPr>
        <p:txBody>
          <a:bodyPr anchor="t"/>
          <a:lstStyle>
            <a:lvl1pPr algn="l">
              <a:defRPr sz="80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is Dart?</a:t>
            </a:r>
          </a:p>
        </p:txBody>
      </p:sp>
      <p:sp>
        <p:nvSpPr>
          <p:cNvPr id="145" name="Since 2011…"/>
          <p:cNvSpPr txBox="1"/>
          <p:nvPr>
            <p:ph type="body" sz="half" idx="1"/>
          </p:nvPr>
        </p:nvSpPr>
        <p:spPr>
          <a:xfrm>
            <a:off x="1026390" y="2367972"/>
            <a:ext cx="7102824" cy="4114801"/>
          </a:xfrm>
          <a:prstGeom prst="rect">
            <a:avLst/>
          </a:prstGeom>
        </p:spPr>
        <p:txBody>
          <a:bodyPr/>
          <a:lstStyle/>
          <a:p>
            <a:pPr marL="525378" indent="-296778" algn="l">
              <a:lnSpc>
                <a:spcPct val="120000"/>
              </a:lnSpc>
              <a:buSzPct val="100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Since 2011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Statically typed language similar to JavaScript and Java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Object-oriented</a:t>
            </a:r>
          </a:p>
          <a:p>
            <a:pPr marL="525378" indent="-296778" algn="l">
              <a:lnSpc>
                <a:spcPct val="120000"/>
              </a:lnSpc>
              <a:buSzPct val="100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Syntactic sugar </a:t>
            </a:r>
          </a:p>
        </p:txBody>
      </p:sp>
      <p:pic>
        <p:nvPicPr>
          <p:cNvPr id="146" name="dart-logo-for-shares.png" descr="dart-logo-for-shares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178" y="7777302"/>
            <a:ext cx="2867819" cy="161030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7681" y="3844650"/>
            <a:ext cx="5771259" cy="5756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401" y="-1"/>
            <a:ext cx="5975329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‘Why?’"/>
          <p:cNvSpPr txBox="1"/>
          <p:nvPr>
            <p:ph type="title"/>
          </p:nvPr>
        </p:nvSpPr>
        <p:spPr>
          <a:xfrm>
            <a:off x="3982027" y="3492500"/>
            <a:ext cx="9047885" cy="3987800"/>
          </a:xfrm>
          <a:prstGeom prst="rect">
            <a:avLst/>
          </a:prstGeom>
        </p:spPr>
        <p:txBody>
          <a:bodyPr anchor="t"/>
          <a:lstStyle>
            <a:lvl1pPr>
              <a:defRPr i="1" sz="9500"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‘Why?’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at are we building today?"/>
          <p:cNvSpPr txBox="1"/>
          <p:nvPr>
            <p:ph type="title"/>
          </p:nvPr>
        </p:nvSpPr>
        <p:spPr>
          <a:xfrm>
            <a:off x="2020995" y="3881109"/>
            <a:ext cx="5334001" cy="2445446"/>
          </a:xfrm>
          <a:prstGeom prst="rect">
            <a:avLst/>
          </a:prstGeom>
        </p:spPr>
        <p:txBody>
          <a:bodyPr/>
          <a:lstStyle>
            <a:lvl1pPr algn="l" defTabSz="537463">
              <a:defRPr sz="5520"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What are we building today?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1460"/>
            <a:ext cx="13004801" cy="2267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Recording 2019-06-27 at 4.11.37 PM.mov" descr="Screen Recording 2019-06-27 at 4.11.37 PM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410461" y="-1"/>
            <a:ext cx="4609497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5165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et’s start"/>
          <p:cNvSpPr txBox="1"/>
          <p:nvPr>
            <p:ph type="title"/>
          </p:nvPr>
        </p:nvSpPr>
        <p:spPr>
          <a:xfrm>
            <a:off x="47336" y="2513258"/>
            <a:ext cx="5334001" cy="11769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start</a:t>
            </a:r>
          </a:p>
        </p:txBody>
      </p:sp>
      <p:sp>
        <p:nvSpPr>
          <p:cNvPr id="162" name="Flutter SDK installed…"/>
          <p:cNvSpPr txBox="1"/>
          <p:nvPr>
            <p:ph type="body" sz="half" idx="1"/>
          </p:nvPr>
        </p:nvSpPr>
        <p:spPr>
          <a:xfrm>
            <a:off x="635000" y="3942815"/>
            <a:ext cx="7812683" cy="4114801"/>
          </a:xfrm>
          <a:prstGeom prst="rect">
            <a:avLst/>
          </a:prstGeom>
        </p:spPr>
        <p:txBody>
          <a:bodyPr/>
          <a:lstStyle/>
          <a:p>
            <a:pPr marL="1140618" indent="-734218" algn="l">
              <a:lnSpc>
                <a:spcPct val="120000"/>
              </a:lnSpc>
              <a:buSzPct val="100000"/>
              <a:buAutoNum type="arabicPeriod" startAt="1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Flutter SDK installed</a:t>
            </a:r>
          </a:p>
          <a:p>
            <a:pPr marL="1140618" indent="-734218" algn="l">
              <a:lnSpc>
                <a:spcPct val="120000"/>
              </a:lnSpc>
              <a:buSzPct val="100000"/>
              <a:buAutoNum type="arabicPeriod" startAt="1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Visual Studio Code installed</a:t>
            </a:r>
          </a:p>
          <a:p>
            <a:pPr marL="1140618" indent="-734218" algn="l">
              <a:lnSpc>
                <a:spcPct val="120000"/>
              </a:lnSpc>
              <a:buSzPct val="100000"/>
              <a:buAutoNum type="arabicPeriod" startAt="1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Android Emulator or iOS Simulator running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https://github.com/donwardpeng/Flutter-DetTechWatch"/>
          <p:cNvSpPr txBox="1"/>
          <p:nvPr/>
        </p:nvSpPr>
        <p:spPr>
          <a:xfrm>
            <a:off x="734111" y="7598938"/>
            <a:ext cx="1153657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0433FF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https://github.com/donwardpeng/Flutter-DetTechWatch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012"/>
            <a:ext cx="13004801" cy="2267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et’s talk about the Command Line Tool (CLI)"/>
          <p:cNvSpPr txBox="1"/>
          <p:nvPr>
            <p:ph type="title"/>
          </p:nvPr>
        </p:nvSpPr>
        <p:spPr>
          <a:xfrm>
            <a:off x="745836" y="2376054"/>
            <a:ext cx="10707738" cy="2406006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lvl1pPr>
          </a:lstStyle>
          <a:p>
            <a:pPr/>
            <a:r>
              <a:t>Let’s talk about the Command Line Tool (CLI)</a:t>
            </a:r>
          </a:p>
        </p:txBody>
      </p:sp>
      <p:sp>
        <p:nvSpPr>
          <p:cNvPr id="168" name="‘flutter doctor’…"/>
          <p:cNvSpPr txBox="1"/>
          <p:nvPr>
            <p:ph type="body" sz="half" idx="1"/>
          </p:nvPr>
        </p:nvSpPr>
        <p:spPr>
          <a:xfrm>
            <a:off x="875145" y="4541981"/>
            <a:ext cx="8925472" cy="5268021"/>
          </a:xfrm>
          <a:prstGeom prst="rect">
            <a:avLst/>
          </a:prstGeom>
        </p:spPr>
        <p:txBody>
          <a:bodyPr/>
          <a:lstStyle/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‘flutter doctor’</a:t>
            </a:r>
          </a:p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‘flutter create &lt;app_name&gt;’</a:t>
            </a:r>
          </a:p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In the &lt;app_name&gt; directory -&gt; ’flutter run’</a:t>
            </a:r>
          </a:p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Hot Reload and Restart</a:t>
            </a:r>
          </a:p>
          <a:p>
            <a:pPr lvl="1" marL="958453" indent="-513953" algn="l">
              <a:lnSpc>
                <a:spcPct val="120000"/>
              </a:lnSpc>
              <a:buSzPct val="145000"/>
              <a:buChar char="•"/>
              <a:defRPr>
                <a:solidFill>
                  <a:srgbClr val="424242"/>
                </a:solidFill>
                <a:latin typeface="Rocket Sans"/>
                <a:ea typeface="Rocket Sans"/>
                <a:cs typeface="Rocket Sans"/>
                <a:sym typeface="Rocket Sans"/>
              </a:defRPr>
            </a:pPr>
            <a:r>
              <a:t>While running, type ‘h’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012"/>
            <a:ext cx="13004801" cy="2267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4520" y="8200773"/>
            <a:ext cx="2838225" cy="1113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